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2.jpg" ContentType="image/gif"/>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329" r:id="rId3"/>
    <p:sldId id="322" r:id="rId4"/>
    <p:sldId id="313" r:id="rId5"/>
    <p:sldId id="318" r:id="rId6"/>
    <p:sldId id="319" r:id="rId7"/>
    <p:sldId id="320" r:id="rId8"/>
    <p:sldId id="323" r:id="rId9"/>
    <p:sldId id="324" r:id="rId10"/>
    <p:sldId id="293" r:id="rId11"/>
    <p:sldId id="316" r:id="rId12"/>
    <p:sldId id="321" r:id="rId13"/>
    <p:sldId id="326" r:id="rId14"/>
    <p:sldId id="317" r:id="rId15"/>
    <p:sldId id="327" r:id="rId16"/>
    <p:sldId id="294" r:id="rId17"/>
    <p:sldId id="295" r:id="rId18"/>
    <p:sldId id="328" r:id="rId19"/>
    <p:sldId id="330" r:id="rId20"/>
    <p:sldId id="332" r:id="rId21"/>
    <p:sldId id="331" r:id="rId22"/>
    <p:sldId id="315" r:id="rId23"/>
    <p:sldId id="257"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47D00C-0767-44AA-BFA2-017C2DFBD3BD}">
          <p14:sldIdLst>
            <p14:sldId id="329"/>
            <p14:sldId id="322"/>
            <p14:sldId id="313"/>
            <p14:sldId id="318"/>
            <p14:sldId id="319"/>
            <p14:sldId id="320"/>
            <p14:sldId id="323"/>
            <p14:sldId id="324"/>
            <p14:sldId id="293"/>
            <p14:sldId id="316"/>
            <p14:sldId id="321"/>
            <p14:sldId id="326"/>
            <p14:sldId id="317"/>
            <p14:sldId id="327"/>
            <p14:sldId id="294"/>
            <p14:sldId id="295"/>
            <p14:sldId id="328"/>
            <p14:sldId id="330"/>
            <p14:sldId id="332"/>
            <p14:sldId id="331"/>
            <p14:sldId id="315"/>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van Roojen" initials="MvR" lastIdx="1" clrIdx="0">
    <p:extLst>
      <p:ext uri="{19B8F6BF-5375-455C-9EA6-DF929625EA0E}">
        <p15:presenceInfo xmlns:p15="http://schemas.microsoft.com/office/powerpoint/2012/main" userId="Mark van Rooj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6DCE7-3F7D-4EC3-B283-6462935882B8}"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BDEE379F-99E1-42E1-B40C-3C44174EBE42}">
      <dgm:prSet/>
      <dgm:spPr/>
      <dgm:t>
        <a:bodyPr/>
        <a:lstStyle/>
        <a:p>
          <a:r>
            <a:rPr lang="en-US" dirty="0"/>
            <a:t>Bodies radiate energy at different wavelengths correlated with temperature.</a:t>
          </a:r>
        </a:p>
      </dgm:t>
    </dgm:pt>
    <dgm:pt modelId="{BDB28BBA-C971-43BF-9A63-4270E307A0C2}" type="parTrans" cxnId="{CE0C3E95-6D51-48DA-B1F8-6605716C4E4F}">
      <dgm:prSet/>
      <dgm:spPr/>
      <dgm:t>
        <a:bodyPr/>
        <a:lstStyle/>
        <a:p>
          <a:endParaRPr lang="en-US"/>
        </a:p>
      </dgm:t>
    </dgm:pt>
    <dgm:pt modelId="{DE3FA87E-A06D-44BA-97EC-378B8FA69AD5}" type="sibTrans" cxnId="{CE0C3E95-6D51-48DA-B1F8-6605716C4E4F}">
      <dgm:prSet/>
      <dgm:spPr/>
      <dgm:t>
        <a:bodyPr/>
        <a:lstStyle/>
        <a:p>
          <a:endParaRPr lang="en-US"/>
        </a:p>
      </dgm:t>
    </dgm:pt>
    <dgm:pt modelId="{2A0AF4DB-F78B-405B-BA89-2034F4039CC9}">
      <dgm:prSet/>
      <dgm:spPr/>
      <dgm:t>
        <a:bodyPr/>
        <a:lstStyle/>
        <a:p>
          <a:r>
            <a:rPr lang="en-US"/>
            <a:t>Hotter bodies radiate shorter wavelengths.</a:t>
          </a:r>
        </a:p>
      </dgm:t>
    </dgm:pt>
    <dgm:pt modelId="{5B0B01BC-C1A6-433A-A6D1-D210922EBEBE}" type="parTrans" cxnId="{9C01527C-F7C1-4A12-938E-1425F25C8233}">
      <dgm:prSet/>
      <dgm:spPr/>
      <dgm:t>
        <a:bodyPr/>
        <a:lstStyle/>
        <a:p>
          <a:endParaRPr lang="en-US"/>
        </a:p>
      </dgm:t>
    </dgm:pt>
    <dgm:pt modelId="{31689A9E-7E8F-4301-9B6E-4B12F5AF6117}" type="sibTrans" cxnId="{9C01527C-F7C1-4A12-938E-1425F25C8233}">
      <dgm:prSet/>
      <dgm:spPr/>
      <dgm:t>
        <a:bodyPr/>
        <a:lstStyle/>
        <a:p>
          <a:endParaRPr lang="en-US"/>
        </a:p>
      </dgm:t>
    </dgm:pt>
    <dgm:pt modelId="{5A63DB28-38C9-403D-AA6A-4CD700079C03}">
      <dgm:prSet/>
      <dgm:spPr/>
      <dgm:t>
        <a:bodyPr/>
        <a:lstStyle/>
        <a:p>
          <a:r>
            <a:rPr lang="en-US" dirty="0"/>
            <a:t>Colder bodies radiate longer wavelengths.</a:t>
          </a:r>
        </a:p>
      </dgm:t>
    </dgm:pt>
    <dgm:pt modelId="{D30C202A-E5BF-4641-94CD-7A7EAEEC6C0F}" type="parTrans" cxnId="{385D612B-141B-4837-8C3A-52CC06064AA0}">
      <dgm:prSet/>
      <dgm:spPr/>
      <dgm:t>
        <a:bodyPr/>
        <a:lstStyle/>
        <a:p>
          <a:endParaRPr lang="en-US"/>
        </a:p>
      </dgm:t>
    </dgm:pt>
    <dgm:pt modelId="{BFC7FD64-E249-45BF-8B7E-3835E033D53A}" type="sibTrans" cxnId="{385D612B-141B-4837-8C3A-52CC06064AA0}">
      <dgm:prSet/>
      <dgm:spPr/>
      <dgm:t>
        <a:bodyPr/>
        <a:lstStyle/>
        <a:p>
          <a:endParaRPr lang="en-US"/>
        </a:p>
      </dgm:t>
    </dgm:pt>
    <dgm:pt modelId="{AD33E6E4-D7C2-4507-8E69-EE25ABABEB76}">
      <dgm:prSet custT="1"/>
      <dgm:spPr/>
      <dgm:t>
        <a:bodyPr/>
        <a:lstStyle/>
        <a:p>
          <a:endParaRPr lang="en-US" sz="700" dirty="0"/>
        </a:p>
        <a:p>
          <a:endParaRPr lang="en-US" sz="1600" dirty="0"/>
        </a:p>
        <a:p>
          <a:r>
            <a:rPr lang="en-US" sz="1600" dirty="0"/>
            <a:t>The Sun radiates shorter wavelength light than the planets it warms.</a:t>
          </a:r>
        </a:p>
        <a:p>
          <a:endParaRPr lang="en-US" sz="700" dirty="0"/>
        </a:p>
        <a:p>
          <a:endParaRPr lang="en-US" sz="700" dirty="0"/>
        </a:p>
        <a:p>
          <a:endParaRPr lang="en-US" sz="700" dirty="0"/>
        </a:p>
      </dgm:t>
    </dgm:pt>
    <dgm:pt modelId="{4C57963A-D4A6-4A15-A716-3FF1D912E0A4}" type="parTrans" cxnId="{44E30FF5-5AC6-44BD-BFFD-E72B814F9E4F}">
      <dgm:prSet/>
      <dgm:spPr/>
      <dgm:t>
        <a:bodyPr/>
        <a:lstStyle/>
        <a:p>
          <a:endParaRPr lang="en-US"/>
        </a:p>
      </dgm:t>
    </dgm:pt>
    <dgm:pt modelId="{0311B556-88E3-4844-921A-9A4DE4220159}" type="sibTrans" cxnId="{44E30FF5-5AC6-44BD-BFFD-E72B814F9E4F}">
      <dgm:prSet/>
      <dgm:spPr/>
      <dgm:t>
        <a:bodyPr/>
        <a:lstStyle/>
        <a:p>
          <a:endParaRPr lang="en-US"/>
        </a:p>
      </dgm:t>
    </dgm:pt>
    <dgm:pt modelId="{A5C5EE30-A00F-44DF-97FE-EC4E0F1092E2}">
      <dgm:prSet/>
      <dgm:spPr/>
      <dgm:t>
        <a:bodyPr/>
        <a:lstStyle/>
        <a:p>
          <a:r>
            <a:rPr lang="en-US" dirty="0"/>
            <a:t>The amount of energy reaching a planet as short wavelength light and the amount going out as longer wavelength light at some point reach equilibrium creating a relatively stable average temperature for the planet. The </a:t>
          </a:r>
          <a:r>
            <a:rPr lang="en-US" dirty="0" err="1"/>
            <a:t>the</a:t>
          </a:r>
          <a:r>
            <a:rPr lang="en-US" dirty="0"/>
            <a:t> planet heats up to the point where energy coming in equals energy going out.</a:t>
          </a:r>
        </a:p>
      </dgm:t>
    </dgm:pt>
    <dgm:pt modelId="{BE2DD9BC-B9FC-4059-B1F0-BC9704EECDE2}" type="parTrans" cxnId="{838731D0-138A-4673-85D9-CB140B91CFCE}">
      <dgm:prSet/>
      <dgm:spPr/>
      <dgm:t>
        <a:bodyPr/>
        <a:lstStyle/>
        <a:p>
          <a:endParaRPr lang="en-US"/>
        </a:p>
      </dgm:t>
    </dgm:pt>
    <dgm:pt modelId="{B5CBAE8A-8BEE-4EFA-879A-C891BD8AB9E2}" type="sibTrans" cxnId="{838731D0-138A-4673-85D9-CB140B91CFCE}">
      <dgm:prSet/>
      <dgm:spPr/>
      <dgm:t>
        <a:bodyPr/>
        <a:lstStyle/>
        <a:p>
          <a:endParaRPr lang="en-US"/>
        </a:p>
      </dgm:t>
    </dgm:pt>
    <dgm:pt modelId="{A0FB40E1-DDE8-4A29-9CD0-9240B9015129}">
      <dgm:prSet/>
      <dgm:spPr/>
      <dgm:t>
        <a:bodyPr/>
        <a:lstStyle/>
        <a:p>
          <a:r>
            <a:rPr lang="en-US" dirty="0"/>
            <a:t>The sun is much hotter than the earth and other planets</a:t>
          </a:r>
        </a:p>
      </dgm:t>
    </dgm:pt>
    <dgm:pt modelId="{8F2282A8-18B0-4C03-9610-9E9BB7998D7B}" type="parTrans" cxnId="{17E5D80B-E848-4282-9438-EBDF8DB50CC4}">
      <dgm:prSet/>
      <dgm:spPr/>
      <dgm:t>
        <a:bodyPr/>
        <a:lstStyle/>
        <a:p>
          <a:endParaRPr lang="en-US"/>
        </a:p>
      </dgm:t>
    </dgm:pt>
    <dgm:pt modelId="{1225A635-E359-45F0-B2E1-4D985AB3DDDB}" type="sibTrans" cxnId="{17E5D80B-E848-4282-9438-EBDF8DB50CC4}">
      <dgm:prSet/>
      <dgm:spPr/>
      <dgm:t>
        <a:bodyPr/>
        <a:lstStyle/>
        <a:p>
          <a:endParaRPr lang="en-US"/>
        </a:p>
      </dgm:t>
    </dgm:pt>
    <dgm:pt modelId="{0506B81D-D26B-4DB8-9F45-E267D4DA4E53}" type="pres">
      <dgm:prSet presAssocID="{5806DCE7-3F7D-4EC3-B283-6462935882B8}" presName="Name0" presStyleCnt="0">
        <dgm:presLayoutVars>
          <dgm:dir/>
          <dgm:animLvl val="lvl"/>
          <dgm:resizeHandles val="exact"/>
        </dgm:presLayoutVars>
      </dgm:prSet>
      <dgm:spPr/>
    </dgm:pt>
    <dgm:pt modelId="{85974E8D-8B38-4905-BBDE-80322B3CD3BA}" type="pres">
      <dgm:prSet presAssocID="{A5C5EE30-A00F-44DF-97FE-EC4E0F1092E2}" presName="boxAndChildren" presStyleCnt="0"/>
      <dgm:spPr/>
    </dgm:pt>
    <dgm:pt modelId="{49693991-6B68-43CA-8C63-ADA9EF1270BA}" type="pres">
      <dgm:prSet presAssocID="{A5C5EE30-A00F-44DF-97FE-EC4E0F1092E2}" presName="parentTextBox" presStyleLbl="node1" presStyleIdx="0" presStyleCnt="3"/>
      <dgm:spPr/>
    </dgm:pt>
    <dgm:pt modelId="{70700A8D-2D00-4D4F-975A-09AEDF3088F7}" type="pres">
      <dgm:prSet presAssocID="{1225A635-E359-45F0-B2E1-4D985AB3DDDB}" presName="sp" presStyleCnt="0"/>
      <dgm:spPr/>
    </dgm:pt>
    <dgm:pt modelId="{71F4FAD4-D391-4229-B9C6-7EB3F40F0CB2}" type="pres">
      <dgm:prSet presAssocID="{A0FB40E1-DDE8-4A29-9CD0-9240B9015129}" presName="arrowAndChildren" presStyleCnt="0"/>
      <dgm:spPr/>
    </dgm:pt>
    <dgm:pt modelId="{D1FE0C1B-31D4-4558-A138-1E81AEB80854}" type="pres">
      <dgm:prSet presAssocID="{A0FB40E1-DDE8-4A29-9CD0-9240B9015129}" presName="parentTextArrow" presStyleLbl="node1" presStyleIdx="0" presStyleCnt="3"/>
      <dgm:spPr/>
    </dgm:pt>
    <dgm:pt modelId="{973E4682-6205-4EFF-8F49-93A04103DF41}" type="pres">
      <dgm:prSet presAssocID="{A0FB40E1-DDE8-4A29-9CD0-9240B9015129}" presName="arrow" presStyleLbl="node1" presStyleIdx="1" presStyleCnt="3"/>
      <dgm:spPr/>
    </dgm:pt>
    <dgm:pt modelId="{24E6B262-54FA-4FEB-9D90-96999AB6DE86}" type="pres">
      <dgm:prSet presAssocID="{A0FB40E1-DDE8-4A29-9CD0-9240B9015129}" presName="descendantArrow" presStyleCnt="0"/>
      <dgm:spPr/>
    </dgm:pt>
    <dgm:pt modelId="{777755F0-C8B7-4384-B8DE-FCFF361BCF10}" type="pres">
      <dgm:prSet presAssocID="{AD33E6E4-D7C2-4507-8E69-EE25ABABEB76}" presName="childTextArrow" presStyleLbl="fgAccFollowNode1" presStyleIdx="0" presStyleCnt="3" custLinFactNeighborX="-724" custLinFactNeighborY="4516">
        <dgm:presLayoutVars>
          <dgm:bulletEnabled val="1"/>
        </dgm:presLayoutVars>
      </dgm:prSet>
      <dgm:spPr/>
    </dgm:pt>
    <dgm:pt modelId="{36A64913-EC24-4DC9-99FC-CBE5090A99FE}" type="pres">
      <dgm:prSet presAssocID="{DE3FA87E-A06D-44BA-97EC-378B8FA69AD5}" presName="sp" presStyleCnt="0"/>
      <dgm:spPr/>
    </dgm:pt>
    <dgm:pt modelId="{5CFAD7B4-139D-44CE-8BEF-493B8B0C5AE4}" type="pres">
      <dgm:prSet presAssocID="{BDEE379F-99E1-42E1-B40C-3C44174EBE42}" presName="arrowAndChildren" presStyleCnt="0"/>
      <dgm:spPr/>
    </dgm:pt>
    <dgm:pt modelId="{8ECA8383-55BE-4C46-BFA0-2FABA9234F62}" type="pres">
      <dgm:prSet presAssocID="{BDEE379F-99E1-42E1-B40C-3C44174EBE42}" presName="parentTextArrow" presStyleLbl="node1" presStyleIdx="1" presStyleCnt="3"/>
      <dgm:spPr/>
    </dgm:pt>
    <dgm:pt modelId="{ED9BFA8D-E100-42B4-9781-C45794C7F496}" type="pres">
      <dgm:prSet presAssocID="{BDEE379F-99E1-42E1-B40C-3C44174EBE42}" presName="arrow" presStyleLbl="node1" presStyleIdx="2" presStyleCnt="3"/>
      <dgm:spPr/>
    </dgm:pt>
    <dgm:pt modelId="{9CA69E02-080A-4D5C-B151-11E279F1B34E}" type="pres">
      <dgm:prSet presAssocID="{BDEE379F-99E1-42E1-B40C-3C44174EBE42}" presName="descendantArrow" presStyleCnt="0"/>
      <dgm:spPr/>
    </dgm:pt>
    <dgm:pt modelId="{E58666D6-FD16-47F9-A2DB-C9CAE5BD42CA}" type="pres">
      <dgm:prSet presAssocID="{2A0AF4DB-F78B-405B-BA89-2034F4039CC9}" presName="childTextArrow" presStyleLbl="fgAccFollowNode1" presStyleIdx="1" presStyleCnt="3">
        <dgm:presLayoutVars>
          <dgm:bulletEnabled val="1"/>
        </dgm:presLayoutVars>
      </dgm:prSet>
      <dgm:spPr/>
    </dgm:pt>
    <dgm:pt modelId="{7E36CB5F-490D-452E-85A0-F91ACB23E00C}" type="pres">
      <dgm:prSet presAssocID="{5A63DB28-38C9-403D-AA6A-4CD700079C03}" presName="childTextArrow" presStyleLbl="fgAccFollowNode1" presStyleIdx="2" presStyleCnt="3">
        <dgm:presLayoutVars>
          <dgm:bulletEnabled val="1"/>
        </dgm:presLayoutVars>
      </dgm:prSet>
      <dgm:spPr/>
    </dgm:pt>
  </dgm:ptLst>
  <dgm:cxnLst>
    <dgm:cxn modelId="{17E5D80B-E848-4282-9438-EBDF8DB50CC4}" srcId="{5806DCE7-3F7D-4EC3-B283-6462935882B8}" destId="{A0FB40E1-DDE8-4A29-9CD0-9240B9015129}" srcOrd="1" destOrd="0" parTransId="{8F2282A8-18B0-4C03-9610-9E9BB7998D7B}" sibTransId="{1225A635-E359-45F0-B2E1-4D985AB3DDDB}"/>
    <dgm:cxn modelId="{B7AA620E-52F8-49C2-885D-9D9563EBF650}" type="presOf" srcId="{A0FB40E1-DDE8-4A29-9CD0-9240B9015129}" destId="{D1FE0C1B-31D4-4558-A138-1E81AEB80854}" srcOrd="0" destOrd="0" presId="urn:microsoft.com/office/officeart/2005/8/layout/process4"/>
    <dgm:cxn modelId="{596A6429-115A-4B80-A9EF-30A1AB2D58BB}" type="presOf" srcId="{AD33E6E4-D7C2-4507-8E69-EE25ABABEB76}" destId="{777755F0-C8B7-4384-B8DE-FCFF361BCF10}" srcOrd="0" destOrd="0" presId="urn:microsoft.com/office/officeart/2005/8/layout/process4"/>
    <dgm:cxn modelId="{385D612B-141B-4837-8C3A-52CC06064AA0}" srcId="{BDEE379F-99E1-42E1-B40C-3C44174EBE42}" destId="{5A63DB28-38C9-403D-AA6A-4CD700079C03}" srcOrd="1" destOrd="0" parTransId="{D30C202A-E5BF-4641-94CD-7A7EAEEC6C0F}" sibTransId="{BFC7FD64-E249-45BF-8B7E-3835E033D53A}"/>
    <dgm:cxn modelId="{BB75BB4F-8933-40BB-A6D7-33FD1174CEA7}" type="presOf" srcId="{BDEE379F-99E1-42E1-B40C-3C44174EBE42}" destId="{8ECA8383-55BE-4C46-BFA0-2FABA9234F62}" srcOrd="0" destOrd="0" presId="urn:microsoft.com/office/officeart/2005/8/layout/process4"/>
    <dgm:cxn modelId="{39FC6071-468D-4B0D-BA30-543E12AA2D46}" type="presOf" srcId="{BDEE379F-99E1-42E1-B40C-3C44174EBE42}" destId="{ED9BFA8D-E100-42B4-9781-C45794C7F496}" srcOrd="1" destOrd="0" presId="urn:microsoft.com/office/officeart/2005/8/layout/process4"/>
    <dgm:cxn modelId="{9C01527C-F7C1-4A12-938E-1425F25C8233}" srcId="{BDEE379F-99E1-42E1-B40C-3C44174EBE42}" destId="{2A0AF4DB-F78B-405B-BA89-2034F4039CC9}" srcOrd="0" destOrd="0" parTransId="{5B0B01BC-C1A6-433A-A6D1-D210922EBEBE}" sibTransId="{31689A9E-7E8F-4301-9B6E-4B12F5AF6117}"/>
    <dgm:cxn modelId="{5892FF91-737A-4533-95E6-E784EB72C9EC}" type="presOf" srcId="{A0FB40E1-DDE8-4A29-9CD0-9240B9015129}" destId="{973E4682-6205-4EFF-8F49-93A04103DF41}" srcOrd="1" destOrd="0" presId="urn:microsoft.com/office/officeart/2005/8/layout/process4"/>
    <dgm:cxn modelId="{CE0C3E95-6D51-48DA-B1F8-6605716C4E4F}" srcId="{5806DCE7-3F7D-4EC3-B283-6462935882B8}" destId="{BDEE379F-99E1-42E1-B40C-3C44174EBE42}" srcOrd="0" destOrd="0" parTransId="{BDB28BBA-C971-43BF-9A63-4270E307A0C2}" sibTransId="{DE3FA87E-A06D-44BA-97EC-378B8FA69AD5}"/>
    <dgm:cxn modelId="{5175FAA1-5F17-48FB-8517-A9D231EC5AC2}" type="presOf" srcId="{A5C5EE30-A00F-44DF-97FE-EC4E0F1092E2}" destId="{49693991-6B68-43CA-8C63-ADA9EF1270BA}" srcOrd="0" destOrd="0" presId="urn:microsoft.com/office/officeart/2005/8/layout/process4"/>
    <dgm:cxn modelId="{4E8058A9-70DF-4CE2-B16E-01C6926BDE5A}" type="presOf" srcId="{2A0AF4DB-F78B-405B-BA89-2034F4039CC9}" destId="{E58666D6-FD16-47F9-A2DB-C9CAE5BD42CA}" srcOrd="0" destOrd="0" presId="urn:microsoft.com/office/officeart/2005/8/layout/process4"/>
    <dgm:cxn modelId="{556F95B1-ED19-4854-97BB-D1A0F038A46A}" type="presOf" srcId="{5A63DB28-38C9-403D-AA6A-4CD700079C03}" destId="{7E36CB5F-490D-452E-85A0-F91ACB23E00C}" srcOrd="0" destOrd="0" presId="urn:microsoft.com/office/officeart/2005/8/layout/process4"/>
    <dgm:cxn modelId="{838731D0-138A-4673-85D9-CB140B91CFCE}" srcId="{5806DCE7-3F7D-4EC3-B283-6462935882B8}" destId="{A5C5EE30-A00F-44DF-97FE-EC4E0F1092E2}" srcOrd="2" destOrd="0" parTransId="{BE2DD9BC-B9FC-4059-B1F0-BC9704EECDE2}" sibTransId="{B5CBAE8A-8BEE-4EFA-879A-C891BD8AB9E2}"/>
    <dgm:cxn modelId="{B2E3A2D8-8F08-47F8-BC79-A2841E582D81}" type="presOf" srcId="{5806DCE7-3F7D-4EC3-B283-6462935882B8}" destId="{0506B81D-D26B-4DB8-9F45-E267D4DA4E53}" srcOrd="0" destOrd="0" presId="urn:microsoft.com/office/officeart/2005/8/layout/process4"/>
    <dgm:cxn modelId="{44E30FF5-5AC6-44BD-BFFD-E72B814F9E4F}" srcId="{A0FB40E1-DDE8-4A29-9CD0-9240B9015129}" destId="{AD33E6E4-D7C2-4507-8E69-EE25ABABEB76}" srcOrd="0" destOrd="0" parTransId="{4C57963A-D4A6-4A15-A716-3FF1D912E0A4}" sibTransId="{0311B556-88E3-4844-921A-9A4DE4220159}"/>
    <dgm:cxn modelId="{10F49D8B-9ADF-4DE7-B5CA-62B0F28B1320}" type="presParOf" srcId="{0506B81D-D26B-4DB8-9F45-E267D4DA4E53}" destId="{85974E8D-8B38-4905-BBDE-80322B3CD3BA}" srcOrd="0" destOrd="0" presId="urn:microsoft.com/office/officeart/2005/8/layout/process4"/>
    <dgm:cxn modelId="{574AC2AC-6BEE-4226-9C60-4632F6586C3C}" type="presParOf" srcId="{85974E8D-8B38-4905-BBDE-80322B3CD3BA}" destId="{49693991-6B68-43CA-8C63-ADA9EF1270BA}" srcOrd="0" destOrd="0" presId="urn:microsoft.com/office/officeart/2005/8/layout/process4"/>
    <dgm:cxn modelId="{8AA79132-A959-4329-B4CA-FCFCFB1E76A7}" type="presParOf" srcId="{0506B81D-D26B-4DB8-9F45-E267D4DA4E53}" destId="{70700A8D-2D00-4D4F-975A-09AEDF3088F7}" srcOrd="1" destOrd="0" presId="urn:microsoft.com/office/officeart/2005/8/layout/process4"/>
    <dgm:cxn modelId="{62FED196-DB9E-4460-9892-77877556965A}" type="presParOf" srcId="{0506B81D-D26B-4DB8-9F45-E267D4DA4E53}" destId="{71F4FAD4-D391-4229-B9C6-7EB3F40F0CB2}" srcOrd="2" destOrd="0" presId="urn:microsoft.com/office/officeart/2005/8/layout/process4"/>
    <dgm:cxn modelId="{B4AF9AA8-518A-4947-9C10-D7F6FD085633}" type="presParOf" srcId="{71F4FAD4-D391-4229-B9C6-7EB3F40F0CB2}" destId="{D1FE0C1B-31D4-4558-A138-1E81AEB80854}" srcOrd="0" destOrd="0" presId="urn:microsoft.com/office/officeart/2005/8/layout/process4"/>
    <dgm:cxn modelId="{1014F593-B117-48D4-AD6D-62A6466D271B}" type="presParOf" srcId="{71F4FAD4-D391-4229-B9C6-7EB3F40F0CB2}" destId="{973E4682-6205-4EFF-8F49-93A04103DF41}" srcOrd="1" destOrd="0" presId="urn:microsoft.com/office/officeart/2005/8/layout/process4"/>
    <dgm:cxn modelId="{792F1057-3FBD-4568-BDDC-15F515FD3505}" type="presParOf" srcId="{71F4FAD4-D391-4229-B9C6-7EB3F40F0CB2}" destId="{24E6B262-54FA-4FEB-9D90-96999AB6DE86}" srcOrd="2" destOrd="0" presId="urn:microsoft.com/office/officeart/2005/8/layout/process4"/>
    <dgm:cxn modelId="{C51E2AAE-1ECB-49C4-A1E6-4E9D3BA8A543}" type="presParOf" srcId="{24E6B262-54FA-4FEB-9D90-96999AB6DE86}" destId="{777755F0-C8B7-4384-B8DE-FCFF361BCF10}" srcOrd="0" destOrd="0" presId="urn:microsoft.com/office/officeart/2005/8/layout/process4"/>
    <dgm:cxn modelId="{B6CC21C0-2119-4636-8356-972F52B2ADDC}" type="presParOf" srcId="{0506B81D-D26B-4DB8-9F45-E267D4DA4E53}" destId="{36A64913-EC24-4DC9-99FC-CBE5090A99FE}" srcOrd="3" destOrd="0" presId="urn:microsoft.com/office/officeart/2005/8/layout/process4"/>
    <dgm:cxn modelId="{A43BDD69-D6FD-4103-84EE-C172B050258D}" type="presParOf" srcId="{0506B81D-D26B-4DB8-9F45-E267D4DA4E53}" destId="{5CFAD7B4-139D-44CE-8BEF-493B8B0C5AE4}" srcOrd="4" destOrd="0" presId="urn:microsoft.com/office/officeart/2005/8/layout/process4"/>
    <dgm:cxn modelId="{1610526E-0299-4185-A139-2D09A4F52DBF}" type="presParOf" srcId="{5CFAD7B4-139D-44CE-8BEF-493B8B0C5AE4}" destId="{8ECA8383-55BE-4C46-BFA0-2FABA9234F62}" srcOrd="0" destOrd="0" presId="urn:microsoft.com/office/officeart/2005/8/layout/process4"/>
    <dgm:cxn modelId="{F5DBF477-6547-47B2-9E7C-8D7BEF8B8035}" type="presParOf" srcId="{5CFAD7B4-139D-44CE-8BEF-493B8B0C5AE4}" destId="{ED9BFA8D-E100-42B4-9781-C45794C7F496}" srcOrd="1" destOrd="0" presId="urn:microsoft.com/office/officeart/2005/8/layout/process4"/>
    <dgm:cxn modelId="{645ECE62-3B73-4C8D-B997-384755C85290}" type="presParOf" srcId="{5CFAD7B4-139D-44CE-8BEF-493B8B0C5AE4}" destId="{9CA69E02-080A-4D5C-B151-11E279F1B34E}" srcOrd="2" destOrd="0" presId="urn:microsoft.com/office/officeart/2005/8/layout/process4"/>
    <dgm:cxn modelId="{B2DF9642-BC30-475E-A588-73D3F33F6F4D}" type="presParOf" srcId="{9CA69E02-080A-4D5C-B151-11E279F1B34E}" destId="{E58666D6-FD16-47F9-A2DB-C9CAE5BD42CA}" srcOrd="0" destOrd="0" presId="urn:microsoft.com/office/officeart/2005/8/layout/process4"/>
    <dgm:cxn modelId="{0CE2959A-3096-4A2A-8576-E20EFD0B272F}" type="presParOf" srcId="{9CA69E02-080A-4D5C-B151-11E279F1B34E}" destId="{7E36CB5F-490D-452E-85A0-F91ACB23E00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6DCE7-3F7D-4EC3-B283-6462935882B8}"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BDEE379F-99E1-42E1-B40C-3C44174EBE42}">
      <dgm:prSet/>
      <dgm:spPr/>
      <dgm:t>
        <a:bodyPr/>
        <a:lstStyle/>
        <a:p>
          <a:r>
            <a:rPr lang="en-US" dirty="0"/>
            <a:t>Bodies radiate energy at different wavelengths correlated with temperature.</a:t>
          </a:r>
        </a:p>
      </dgm:t>
    </dgm:pt>
    <dgm:pt modelId="{BDB28BBA-C971-43BF-9A63-4270E307A0C2}" type="parTrans" cxnId="{CE0C3E95-6D51-48DA-B1F8-6605716C4E4F}">
      <dgm:prSet/>
      <dgm:spPr/>
      <dgm:t>
        <a:bodyPr/>
        <a:lstStyle/>
        <a:p>
          <a:endParaRPr lang="en-US"/>
        </a:p>
      </dgm:t>
    </dgm:pt>
    <dgm:pt modelId="{DE3FA87E-A06D-44BA-97EC-378B8FA69AD5}" type="sibTrans" cxnId="{CE0C3E95-6D51-48DA-B1F8-6605716C4E4F}">
      <dgm:prSet/>
      <dgm:spPr/>
      <dgm:t>
        <a:bodyPr/>
        <a:lstStyle/>
        <a:p>
          <a:endParaRPr lang="en-US"/>
        </a:p>
      </dgm:t>
    </dgm:pt>
    <dgm:pt modelId="{2A0AF4DB-F78B-405B-BA89-2034F4039CC9}">
      <dgm:prSet/>
      <dgm:spPr/>
      <dgm:t>
        <a:bodyPr/>
        <a:lstStyle/>
        <a:p>
          <a:r>
            <a:rPr lang="en-US"/>
            <a:t>Hotter bodies radiate shorter wavelengths.</a:t>
          </a:r>
        </a:p>
      </dgm:t>
    </dgm:pt>
    <dgm:pt modelId="{5B0B01BC-C1A6-433A-A6D1-D210922EBEBE}" type="parTrans" cxnId="{9C01527C-F7C1-4A12-938E-1425F25C8233}">
      <dgm:prSet/>
      <dgm:spPr/>
      <dgm:t>
        <a:bodyPr/>
        <a:lstStyle/>
        <a:p>
          <a:endParaRPr lang="en-US"/>
        </a:p>
      </dgm:t>
    </dgm:pt>
    <dgm:pt modelId="{31689A9E-7E8F-4301-9B6E-4B12F5AF6117}" type="sibTrans" cxnId="{9C01527C-F7C1-4A12-938E-1425F25C8233}">
      <dgm:prSet/>
      <dgm:spPr/>
      <dgm:t>
        <a:bodyPr/>
        <a:lstStyle/>
        <a:p>
          <a:endParaRPr lang="en-US"/>
        </a:p>
      </dgm:t>
    </dgm:pt>
    <dgm:pt modelId="{5A63DB28-38C9-403D-AA6A-4CD700079C03}">
      <dgm:prSet/>
      <dgm:spPr/>
      <dgm:t>
        <a:bodyPr/>
        <a:lstStyle/>
        <a:p>
          <a:r>
            <a:rPr lang="en-US" dirty="0"/>
            <a:t>Colder bodies radiate longer wavelengths.</a:t>
          </a:r>
        </a:p>
      </dgm:t>
    </dgm:pt>
    <dgm:pt modelId="{D30C202A-E5BF-4641-94CD-7A7EAEEC6C0F}" type="parTrans" cxnId="{385D612B-141B-4837-8C3A-52CC06064AA0}">
      <dgm:prSet/>
      <dgm:spPr/>
      <dgm:t>
        <a:bodyPr/>
        <a:lstStyle/>
        <a:p>
          <a:endParaRPr lang="en-US"/>
        </a:p>
      </dgm:t>
    </dgm:pt>
    <dgm:pt modelId="{BFC7FD64-E249-45BF-8B7E-3835E033D53A}" type="sibTrans" cxnId="{385D612B-141B-4837-8C3A-52CC06064AA0}">
      <dgm:prSet/>
      <dgm:spPr/>
      <dgm:t>
        <a:bodyPr/>
        <a:lstStyle/>
        <a:p>
          <a:endParaRPr lang="en-US"/>
        </a:p>
      </dgm:t>
    </dgm:pt>
    <dgm:pt modelId="{AD33E6E4-D7C2-4507-8E69-EE25ABABEB76}">
      <dgm:prSet custT="1"/>
      <dgm:spPr/>
      <dgm:t>
        <a:bodyPr/>
        <a:lstStyle/>
        <a:p>
          <a:endParaRPr lang="en-US" sz="700" dirty="0"/>
        </a:p>
        <a:p>
          <a:endParaRPr lang="en-US" sz="1600" dirty="0"/>
        </a:p>
        <a:p>
          <a:r>
            <a:rPr lang="en-US" sz="1600" dirty="0"/>
            <a:t>The Sun radiates shorter wavelength light than the planets it warms.</a:t>
          </a:r>
        </a:p>
        <a:p>
          <a:endParaRPr lang="en-US" sz="700" dirty="0"/>
        </a:p>
        <a:p>
          <a:endParaRPr lang="en-US" sz="700" dirty="0"/>
        </a:p>
        <a:p>
          <a:endParaRPr lang="en-US" sz="700" dirty="0"/>
        </a:p>
      </dgm:t>
    </dgm:pt>
    <dgm:pt modelId="{4C57963A-D4A6-4A15-A716-3FF1D912E0A4}" type="parTrans" cxnId="{44E30FF5-5AC6-44BD-BFFD-E72B814F9E4F}">
      <dgm:prSet/>
      <dgm:spPr/>
      <dgm:t>
        <a:bodyPr/>
        <a:lstStyle/>
        <a:p>
          <a:endParaRPr lang="en-US"/>
        </a:p>
      </dgm:t>
    </dgm:pt>
    <dgm:pt modelId="{0311B556-88E3-4844-921A-9A4DE4220159}" type="sibTrans" cxnId="{44E30FF5-5AC6-44BD-BFFD-E72B814F9E4F}">
      <dgm:prSet/>
      <dgm:spPr/>
      <dgm:t>
        <a:bodyPr/>
        <a:lstStyle/>
        <a:p>
          <a:endParaRPr lang="en-US"/>
        </a:p>
      </dgm:t>
    </dgm:pt>
    <dgm:pt modelId="{A5C5EE30-A00F-44DF-97FE-EC4E0F1092E2}">
      <dgm:prSet custT="1"/>
      <dgm:spPr/>
      <dgm:t>
        <a:bodyPr/>
        <a:lstStyle/>
        <a:p>
          <a:endParaRPr lang="en-US" sz="1400" dirty="0"/>
        </a:p>
        <a:p>
          <a:r>
            <a:rPr lang="en-US" sz="1400" dirty="0"/>
            <a:t>- Some planets have atmospheres that are transparent to shortwave radiation but not to long wave radiation.  The energy of the trapped radiation heats the planet to a temperature higher than it would be without an atmosphere.  The planet heats up until it emits enough radiation  to once again radiate out as much as it takes in</a:t>
          </a:r>
          <a:r>
            <a:rPr lang="en-US" sz="1200" dirty="0"/>
            <a:t>. </a:t>
          </a:r>
        </a:p>
      </dgm:t>
    </dgm:pt>
    <dgm:pt modelId="{BE2DD9BC-B9FC-4059-B1F0-BC9704EECDE2}" type="parTrans" cxnId="{838731D0-138A-4673-85D9-CB140B91CFCE}">
      <dgm:prSet/>
      <dgm:spPr/>
      <dgm:t>
        <a:bodyPr/>
        <a:lstStyle/>
        <a:p>
          <a:endParaRPr lang="en-US"/>
        </a:p>
      </dgm:t>
    </dgm:pt>
    <dgm:pt modelId="{B5CBAE8A-8BEE-4EFA-879A-C891BD8AB9E2}" type="sibTrans" cxnId="{838731D0-138A-4673-85D9-CB140B91CFCE}">
      <dgm:prSet/>
      <dgm:spPr/>
      <dgm:t>
        <a:bodyPr/>
        <a:lstStyle/>
        <a:p>
          <a:endParaRPr lang="en-US"/>
        </a:p>
      </dgm:t>
    </dgm:pt>
    <dgm:pt modelId="{A0FB40E1-DDE8-4A29-9CD0-9240B9015129}">
      <dgm:prSet/>
      <dgm:spPr/>
      <dgm:t>
        <a:bodyPr/>
        <a:lstStyle/>
        <a:p>
          <a:r>
            <a:rPr lang="en-US" dirty="0"/>
            <a:t>The sun is much hotter than the earth and other planets</a:t>
          </a:r>
        </a:p>
      </dgm:t>
    </dgm:pt>
    <dgm:pt modelId="{8F2282A8-18B0-4C03-9610-9E9BB7998D7B}" type="parTrans" cxnId="{17E5D80B-E848-4282-9438-EBDF8DB50CC4}">
      <dgm:prSet/>
      <dgm:spPr/>
      <dgm:t>
        <a:bodyPr/>
        <a:lstStyle/>
        <a:p>
          <a:endParaRPr lang="en-US"/>
        </a:p>
      </dgm:t>
    </dgm:pt>
    <dgm:pt modelId="{1225A635-E359-45F0-B2E1-4D985AB3DDDB}" type="sibTrans" cxnId="{17E5D80B-E848-4282-9438-EBDF8DB50CC4}">
      <dgm:prSet/>
      <dgm:spPr/>
      <dgm:t>
        <a:bodyPr/>
        <a:lstStyle/>
        <a:p>
          <a:endParaRPr lang="en-US"/>
        </a:p>
      </dgm:t>
    </dgm:pt>
    <dgm:pt modelId="{EDE4F89B-EC6A-41E4-BCBE-F5CB65C0D8F3}">
      <dgm:prSet/>
      <dgm:spPr/>
      <dgm:t>
        <a:bodyPr/>
        <a:lstStyle/>
        <a:p>
          <a:r>
            <a:rPr lang="en-US" dirty="0"/>
            <a:t>These planets will be warmer than you would predict using just black body radiation estimates.</a:t>
          </a:r>
        </a:p>
      </dgm:t>
    </dgm:pt>
    <dgm:pt modelId="{53C0B3E6-20C6-4BA5-B28B-A275B9986A63}" type="parTrans" cxnId="{FC9726EF-7394-4A09-AB76-6E6B302A6527}">
      <dgm:prSet/>
      <dgm:spPr/>
      <dgm:t>
        <a:bodyPr/>
        <a:lstStyle/>
        <a:p>
          <a:endParaRPr lang="en-US"/>
        </a:p>
      </dgm:t>
    </dgm:pt>
    <dgm:pt modelId="{013484E4-0646-4D6B-AB7B-E35F438EAF85}" type="sibTrans" cxnId="{FC9726EF-7394-4A09-AB76-6E6B302A6527}">
      <dgm:prSet/>
      <dgm:spPr/>
      <dgm:t>
        <a:bodyPr/>
        <a:lstStyle/>
        <a:p>
          <a:endParaRPr lang="en-US"/>
        </a:p>
      </dgm:t>
    </dgm:pt>
    <dgm:pt modelId="{0506B81D-D26B-4DB8-9F45-E267D4DA4E53}" type="pres">
      <dgm:prSet presAssocID="{5806DCE7-3F7D-4EC3-B283-6462935882B8}" presName="Name0" presStyleCnt="0">
        <dgm:presLayoutVars>
          <dgm:dir/>
          <dgm:animLvl val="lvl"/>
          <dgm:resizeHandles val="exact"/>
        </dgm:presLayoutVars>
      </dgm:prSet>
      <dgm:spPr/>
    </dgm:pt>
    <dgm:pt modelId="{85974E8D-8B38-4905-BBDE-80322B3CD3BA}" type="pres">
      <dgm:prSet presAssocID="{A5C5EE30-A00F-44DF-97FE-EC4E0F1092E2}" presName="boxAndChildren" presStyleCnt="0"/>
      <dgm:spPr/>
    </dgm:pt>
    <dgm:pt modelId="{49693991-6B68-43CA-8C63-ADA9EF1270BA}" type="pres">
      <dgm:prSet presAssocID="{A5C5EE30-A00F-44DF-97FE-EC4E0F1092E2}" presName="parentTextBox" presStyleLbl="node1" presStyleIdx="0" presStyleCnt="3"/>
      <dgm:spPr/>
    </dgm:pt>
    <dgm:pt modelId="{9893D43A-BC67-41A5-ABDE-C3705E1BF5CB}" type="pres">
      <dgm:prSet presAssocID="{A5C5EE30-A00F-44DF-97FE-EC4E0F1092E2}" presName="entireBox" presStyleLbl="node1" presStyleIdx="0" presStyleCnt="3" custScaleY="152234"/>
      <dgm:spPr/>
    </dgm:pt>
    <dgm:pt modelId="{5530A905-FF40-4B5D-9370-8A1AF1EE5303}" type="pres">
      <dgm:prSet presAssocID="{A5C5EE30-A00F-44DF-97FE-EC4E0F1092E2}" presName="descendantBox" presStyleCnt="0"/>
      <dgm:spPr/>
    </dgm:pt>
    <dgm:pt modelId="{60E0DCF3-EC11-46FC-9F25-6A2CEC9898A1}" type="pres">
      <dgm:prSet presAssocID="{EDE4F89B-EC6A-41E4-BCBE-F5CB65C0D8F3}" presName="childTextBox" presStyleLbl="fgAccFollowNode1" presStyleIdx="0" presStyleCnt="4" custScaleY="84674" custLinFactNeighborY="52116">
        <dgm:presLayoutVars>
          <dgm:bulletEnabled val="1"/>
        </dgm:presLayoutVars>
      </dgm:prSet>
      <dgm:spPr/>
    </dgm:pt>
    <dgm:pt modelId="{70700A8D-2D00-4D4F-975A-09AEDF3088F7}" type="pres">
      <dgm:prSet presAssocID="{1225A635-E359-45F0-B2E1-4D985AB3DDDB}" presName="sp" presStyleCnt="0"/>
      <dgm:spPr/>
    </dgm:pt>
    <dgm:pt modelId="{71F4FAD4-D391-4229-B9C6-7EB3F40F0CB2}" type="pres">
      <dgm:prSet presAssocID="{A0FB40E1-DDE8-4A29-9CD0-9240B9015129}" presName="arrowAndChildren" presStyleCnt="0"/>
      <dgm:spPr/>
    </dgm:pt>
    <dgm:pt modelId="{D1FE0C1B-31D4-4558-A138-1E81AEB80854}" type="pres">
      <dgm:prSet presAssocID="{A0FB40E1-DDE8-4A29-9CD0-9240B9015129}" presName="parentTextArrow" presStyleLbl="node1" presStyleIdx="0" presStyleCnt="3"/>
      <dgm:spPr/>
    </dgm:pt>
    <dgm:pt modelId="{973E4682-6205-4EFF-8F49-93A04103DF41}" type="pres">
      <dgm:prSet presAssocID="{A0FB40E1-DDE8-4A29-9CD0-9240B9015129}" presName="arrow" presStyleLbl="node1" presStyleIdx="1" presStyleCnt="3"/>
      <dgm:spPr/>
    </dgm:pt>
    <dgm:pt modelId="{24E6B262-54FA-4FEB-9D90-96999AB6DE86}" type="pres">
      <dgm:prSet presAssocID="{A0FB40E1-DDE8-4A29-9CD0-9240B9015129}" presName="descendantArrow" presStyleCnt="0"/>
      <dgm:spPr/>
    </dgm:pt>
    <dgm:pt modelId="{777755F0-C8B7-4384-B8DE-FCFF361BCF10}" type="pres">
      <dgm:prSet presAssocID="{AD33E6E4-D7C2-4507-8E69-EE25ABABEB76}" presName="childTextArrow" presStyleLbl="fgAccFollowNode1" presStyleIdx="1" presStyleCnt="4" custLinFactNeighborX="-724" custLinFactNeighborY="4516">
        <dgm:presLayoutVars>
          <dgm:bulletEnabled val="1"/>
        </dgm:presLayoutVars>
      </dgm:prSet>
      <dgm:spPr/>
    </dgm:pt>
    <dgm:pt modelId="{36A64913-EC24-4DC9-99FC-CBE5090A99FE}" type="pres">
      <dgm:prSet presAssocID="{DE3FA87E-A06D-44BA-97EC-378B8FA69AD5}" presName="sp" presStyleCnt="0"/>
      <dgm:spPr/>
    </dgm:pt>
    <dgm:pt modelId="{5CFAD7B4-139D-44CE-8BEF-493B8B0C5AE4}" type="pres">
      <dgm:prSet presAssocID="{BDEE379F-99E1-42E1-B40C-3C44174EBE42}" presName="arrowAndChildren" presStyleCnt="0"/>
      <dgm:spPr/>
    </dgm:pt>
    <dgm:pt modelId="{8ECA8383-55BE-4C46-BFA0-2FABA9234F62}" type="pres">
      <dgm:prSet presAssocID="{BDEE379F-99E1-42E1-B40C-3C44174EBE42}" presName="parentTextArrow" presStyleLbl="node1" presStyleIdx="1" presStyleCnt="3"/>
      <dgm:spPr/>
    </dgm:pt>
    <dgm:pt modelId="{ED9BFA8D-E100-42B4-9781-C45794C7F496}" type="pres">
      <dgm:prSet presAssocID="{BDEE379F-99E1-42E1-B40C-3C44174EBE42}" presName="arrow" presStyleLbl="node1" presStyleIdx="2" presStyleCnt="3"/>
      <dgm:spPr/>
    </dgm:pt>
    <dgm:pt modelId="{9CA69E02-080A-4D5C-B151-11E279F1B34E}" type="pres">
      <dgm:prSet presAssocID="{BDEE379F-99E1-42E1-B40C-3C44174EBE42}" presName="descendantArrow" presStyleCnt="0"/>
      <dgm:spPr/>
    </dgm:pt>
    <dgm:pt modelId="{E58666D6-FD16-47F9-A2DB-C9CAE5BD42CA}" type="pres">
      <dgm:prSet presAssocID="{2A0AF4DB-F78B-405B-BA89-2034F4039CC9}" presName="childTextArrow" presStyleLbl="fgAccFollowNode1" presStyleIdx="2" presStyleCnt="4">
        <dgm:presLayoutVars>
          <dgm:bulletEnabled val="1"/>
        </dgm:presLayoutVars>
      </dgm:prSet>
      <dgm:spPr/>
    </dgm:pt>
    <dgm:pt modelId="{7E36CB5F-490D-452E-85A0-F91ACB23E00C}" type="pres">
      <dgm:prSet presAssocID="{5A63DB28-38C9-403D-AA6A-4CD700079C03}" presName="childTextArrow" presStyleLbl="fgAccFollowNode1" presStyleIdx="3" presStyleCnt="4">
        <dgm:presLayoutVars>
          <dgm:bulletEnabled val="1"/>
        </dgm:presLayoutVars>
      </dgm:prSet>
      <dgm:spPr/>
    </dgm:pt>
  </dgm:ptLst>
  <dgm:cxnLst>
    <dgm:cxn modelId="{17E5D80B-E848-4282-9438-EBDF8DB50CC4}" srcId="{5806DCE7-3F7D-4EC3-B283-6462935882B8}" destId="{A0FB40E1-DDE8-4A29-9CD0-9240B9015129}" srcOrd="1" destOrd="0" parTransId="{8F2282A8-18B0-4C03-9610-9E9BB7998D7B}" sibTransId="{1225A635-E359-45F0-B2E1-4D985AB3DDDB}"/>
    <dgm:cxn modelId="{B7AA620E-52F8-49C2-885D-9D9563EBF650}" type="presOf" srcId="{A0FB40E1-DDE8-4A29-9CD0-9240B9015129}" destId="{D1FE0C1B-31D4-4558-A138-1E81AEB80854}" srcOrd="0" destOrd="0" presId="urn:microsoft.com/office/officeart/2005/8/layout/process4"/>
    <dgm:cxn modelId="{CED2951B-19ED-46EE-87D7-14D3731D87F2}" type="presOf" srcId="{A5C5EE30-A00F-44DF-97FE-EC4E0F1092E2}" destId="{9893D43A-BC67-41A5-ABDE-C3705E1BF5CB}" srcOrd="1" destOrd="0" presId="urn:microsoft.com/office/officeart/2005/8/layout/process4"/>
    <dgm:cxn modelId="{596A6429-115A-4B80-A9EF-30A1AB2D58BB}" type="presOf" srcId="{AD33E6E4-D7C2-4507-8E69-EE25ABABEB76}" destId="{777755F0-C8B7-4384-B8DE-FCFF361BCF10}" srcOrd="0" destOrd="0" presId="urn:microsoft.com/office/officeart/2005/8/layout/process4"/>
    <dgm:cxn modelId="{385D612B-141B-4837-8C3A-52CC06064AA0}" srcId="{BDEE379F-99E1-42E1-B40C-3C44174EBE42}" destId="{5A63DB28-38C9-403D-AA6A-4CD700079C03}" srcOrd="1" destOrd="0" parTransId="{D30C202A-E5BF-4641-94CD-7A7EAEEC6C0F}" sibTransId="{BFC7FD64-E249-45BF-8B7E-3835E033D53A}"/>
    <dgm:cxn modelId="{BB75BB4F-8933-40BB-A6D7-33FD1174CEA7}" type="presOf" srcId="{BDEE379F-99E1-42E1-B40C-3C44174EBE42}" destId="{8ECA8383-55BE-4C46-BFA0-2FABA9234F62}" srcOrd="0" destOrd="0" presId="urn:microsoft.com/office/officeart/2005/8/layout/process4"/>
    <dgm:cxn modelId="{39FC6071-468D-4B0D-BA30-543E12AA2D46}" type="presOf" srcId="{BDEE379F-99E1-42E1-B40C-3C44174EBE42}" destId="{ED9BFA8D-E100-42B4-9781-C45794C7F496}" srcOrd="1" destOrd="0" presId="urn:microsoft.com/office/officeart/2005/8/layout/process4"/>
    <dgm:cxn modelId="{9C01527C-F7C1-4A12-938E-1425F25C8233}" srcId="{BDEE379F-99E1-42E1-B40C-3C44174EBE42}" destId="{2A0AF4DB-F78B-405B-BA89-2034F4039CC9}" srcOrd="0" destOrd="0" parTransId="{5B0B01BC-C1A6-433A-A6D1-D210922EBEBE}" sibTransId="{31689A9E-7E8F-4301-9B6E-4B12F5AF6117}"/>
    <dgm:cxn modelId="{5892FF91-737A-4533-95E6-E784EB72C9EC}" type="presOf" srcId="{A0FB40E1-DDE8-4A29-9CD0-9240B9015129}" destId="{973E4682-6205-4EFF-8F49-93A04103DF41}" srcOrd="1" destOrd="0" presId="urn:microsoft.com/office/officeart/2005/8/layout/process4"/>
    <dgm:cxn modelId="{CE0C3E95-6D51-48DA-B1F8-6605716C4E4F}" srcId="{5806DCE7-3F7D-4EC3-B283-6462935882B8}" destId="{BDEE379F-99E1-42E1-B40C-3C44174EBE42}" srcOrd="0" destOrd="0" parTransId="{BDB28BBA-C971-43BF-9A63-4270E307A0C2}" sibTransId="{DE3FA87E-A06D-44BA-97EC-378B8FA69AD5}"/>
    <dgm:cxn modelId="{C916E99D-5400-4E35-92EC-89E6863C6554}" type="presOf" srcId="{EDE4F89B-EC6A-41E4-BCBE-F5CB65C0D8F3}" destId="{60E0DCF3-EC11-46FC-9F25-6A2CEC9898A1}" srcOrd="0" destOrd="0" presId="urn:microsoft.com/office/officeart/2005/8/layout/process4"/>
    <dgm:cxn modelId="{5175FAA1-5F17-48FB-8517-A9D231EC5AC2}" type="presOf" srcId="{A5C5EE30-A00F-44DF-97FE-EC4E0F1092E2}" destId="{49693991-6B68-43CA-8C63-ADA9EF1270BA}" srcOrd="0" destOrd="0" presId="urn:microsoft.com/office/officeart/2005/8/layout/process4"/>
    <dgm:cxn modelId="{4E8058A9-70DF-4CE2-B16E-01C6926BDE5A}" type="presOf" srcId="{2A0AF4DB-F78B-405B-BA89-2034F4039CC9}" destId="{E58666D6-FD16-47F9-A2DB-C9CAE5BD42CA}" srcOrd="0" destOrd="0" presId="urn:microsoft.com/office/officeart/2005/8/layout/process4"/>
    <dgm:cxn modelId="{556F95B1-ED19-4854-97BB-D1A0F038A46A}" type="presOf" srcId="{5A63DB28-38C9-403D-AA6A-4CD700079C03}" destId="{7E36CB5F-490D-452E-85A0-F91ACB23E00C}" srcOrd="0" destOrd="0" presId="urn:microsoft.com/office/officeart/2005/8/layout/process4"/>
    <dgm:cxn modelId="{838731D0-138A-4673-85D9-CB140B91CFCE}" srcId="{5806DCE7-3F7D-4EC3-B283-6462935882B8}" destId="{A5C5EE30-A00F-44DF-97FE-EC4E0F1092E2}" srcOrd="2" destOrd="0" parTransId="{BE2DD9BC-B9FC-4059-B1F0-BC9704EECDE2}" sibTransId="{B5CBAE8A-8BEE-4EFA-879A-C891BD8AB9E2}"/>
    <dgm:cxn modelId="{B2E3A2D8-8F08-47F8-BC79-A2841E582D81}" type="presOf" srcId="{5806DCE7-3F7D-4EC3-B283-6462935882B8}" destId="{0506B81D-D26B-4DB8-9F45-E267D4DA4E53}" srcOrd="0" destOrd="0" presId="urn:microsoft.com/office/officeart/2005/8/layout/process4"/>
    <dgm:cxn modelId="{FC9726EF-7394-4A09-AB76-6E6B302A6527}" srcId="{A5C5EE30-A00F-44DF-97FE-EC4E0F1092E2}" destId="{EDE4F89B-EC6A-41E4-BCBE-F5CB65C0D8F3}" srcOrd="0" destOrd="0" parTransId="{53C0B3E6-20C6-4BA5-B28B-A275B9986A63}" sibTransId="{013484E4-0646-4D6B-AB7B-E35F438EAF85}"/>
    <dgm:cxn modelId="{44E30FF5-5AC6-44BD-BFFD-E72B814F9E4F}" srcId="{A0FB40E1-DDE8-4A29-9CD0-9240B9015129}" destId="{AD33E6E4-D7C2-4507-8E69-EE25ABABEB76}" srcOrd="0" destOrd="0" parTransId="{4C57963A-D4A6-4A15-A716-3FF1D912E0A4}" sibTransId="{0311B556-88E3-4844-921A-9A4DE4220159}"/>
    <dgm:cxn modelId="{10F49D8B-9ADF-4DE7-B5CA-62B0F28B1320}" type="presParOf" srcId="{0506B81D-D26B-4DB8-9F45-E267D4DA4E53}" destId="{85974E8D-8B38-4905-BBDE-80322B3CD3BA}" srcOrd="0" destOrd="0" presId="urn:microsoft.com/office/officeart/2005/8/layout/process4"/>
    <dgm:cxn modelId="{574AC2AC-6BEE-4226-9C60-4632F6586C3C}" type="presParOf" srcId="{85974E8D-8B38-4905-BBDE-80322B3CD3BA}" destId="{49693991-6B68-43CA-8C63-ADA9EF1270BA}" srcOrd="0" destOrd="0" presId="urn:microsoft.com/office/officeart/2005/8/layout/process4"/>
    <dgm:cxn modelId="{3EF4F8C6-2704-4A92-9843-266F400BDEB3}" type="presParOf" srcId="{85974E8D-8B38-4905-BBDE-80322B3CD3BA}" destId="{9893D43A-BC67-41A5-ABDE-C3705E1BF5CB}" srcOrd="1" destOrd="0" presId="urn:microsoft.com/office/officeart/2005/8/layout/process4"/>
    <dgm:cxn modelId="{473AA152-326B-4174-B82E-957C43C3C009}" type="presParOf" srcId="{85974E8D-8B38-4905-BBDE-80322B3CD3BA}" destId="{5530A905-FF40-4B5D-9370-8A1AF1EE5303}" srcOrd="2" destOrd="0" presId="urn:microsoft.com/office/officeart/2005/8/layout/process4"/>
    <dgm:cxn modelId="{9F4B79C6-3215-4803-A4F3-84C7D00136EB}" type="presParOf" srcId="{5530A905-FF40-4B5D-9370-8A1AF1EE5303}" destId="{60E0DCF3-EC11-46FC-9F25-6A2CEC9898A1}" srcOrd="0" destOrd="0" presId="urn:microsoft.com/office/officeart/2005/8/layout/process4"/>
    <dgm:cxn modelId="{8AA79132-A959-4329-B4CA-FCFCFB1E76A7}" type="presParOf" srcId="{0506B81D-D26B-4DB8-9F45-E267D4DA4E53}" destId="{70700A8D-2D00-4D4F-975A-09AEDF3088F7}" srcOrd="1" destOrd="0" presId="urn:microsoft.com/office/officeart/2005/8/layout/process4"/>
    <dgm:cxn modelId="{62FED196-DB9E-4460-9892-77877556965A}" type="presParOf" srcId="{0506B81D-D26B-4DB8-9F45-E267D4DA4E53}" destId="{71F4FAD4-D391-4229-B9C6-7EB3F40F0CB2}" srcOrd="2" destOrd="0" presId="urn:microsoft.com/office/officeart/2005/8/layout/process4"/>
    <dgm:cxn modelId="{B4AF9AA8-518A-4947-9C10-D7F6FD085633}" type="presParOf" srcId="{71F4FAD4-D391-4229-B9C6-7EB3F40F0CB2}" destId="{D1FE0C1B-31D4-4558-A138-1E81AEB80854}" srcOrd="0" destOrd="0" presId="urn:microsoft.com/office/officeart/2005/8/layout/process4"/>
    <dgm:cxn modelId="{1014F593-B117-48D4-AD6D-62A6466D271B}" type="presParOf" srcId="{71F4FAD4-D391-4229-B9C6-7EB3F40F0CB2}" destId="{973E4682-6205-4EFF-8F49-93A04103DF41}" srcOrd="1" destOrd="0" presId="urn:microsoft.com/office/officeart/2005/8/layout/process4"/>
    <dgm:cxn modelId="{792F1057-3FBD-4568-BDDC-15F515FD3505}" type="presParOf" srcId="{71F4FAD4-D391-4229-B9C6-7EB3F40F0CB2}" destId="{24E6B262-54FA-4FEB-9D90-96999AB6DE86}" srcOrd="2" destOrd="0" presId="urn:microsoft.com/office/officeart/2005/8/layout/process4"/>
    <dgm:cxn modelId="{C51E2AAE-1ECB-49C4-A1E6-4E9D3BA8A543}" type="presParOf" srcId="{24E6B262-54FA-4FEB-9D90-96999AB6DE86}" destId="{777755F0-C8B7-4384-B8DE-FCFF361BCF10}" srcOrd="0" destOrd="0" presId="urn:microsoft.com/office/officeart/2005/8/layout/process4"/>
    <dgm:cxn modelId="{B6CC21C0-2119-4636-8356-972F52B2ADDC}" type="presParOf" srcId="{0506B81D-D26B-4DB8-9F45-E267D4DA4E53}" destId="{36A64913-EC24-4DC9-99FC-CBE5090A99FE}" srcOrd="3" destOrd="0" presId="urn:microsoft.com/office/officeart/2005/8/layout/process4"/>
    <dgm:cxn modelId="{A43BDD69-D6FD-4103-84EE-C172B050258D}" type="presParOf" srcId="{0506B81D-D26B-4DB8-9F45-E267D4DA4E53}" destId="{5CFAD7B4-139D-44CE-8BEF-493B8B0C5AE4}" srcOrd="4" destOrd="0" presId="urn:microsoft.com/office/officeart/2005/8/layout/process4"/>
    <dgm:cxn modelId="{1610526E-0299-4185-A139-2D09A4F52DBF}" type="presParOf" srcId="{5CFAD7B4-139D-44CE-8BEF-493B8B0C5AE4}" destId="{8ECA8383-55BE-4C46-BFA0-2FABA9234F62}" srcOrd="0" destOrd="0" presId="urn:microsoft.com/office/officeart/2005/8/layout/process4"/>
    <dgm:cxn modelId="{F5DBF477-6547-47B2-9E7C-8D7BEF8B8035}" type="presParOf" srcId="{5CFAD7B4-139D-44CE-8BEF-493B8B0C5AE4}" destId="{ED9BFA8D-E100-42B4-9781-C45794C7F496}" srcOrd="1" destOrd="0" presId="urn:microsoft.com/office/officeart/2005/8/layout/process4"/>
    <dgm:cxn modelId="{645ECE62-3B73-4C8D-B997-384755C85290}" type="presParOf" srcId="{5CFAD7B4-139D-44CE-8BEF-493B8B0C5AE4}" destId="{9CA69E02-080A-4D5C-B151-11E279F1B34E}" srcOrd="2" destOrd="0" presId="urn:microsoft.com/office/officeart/2005/8/layout/process4"/>
    <dgm:cxn modelId="{B2DF9642-BC30-475E-A588-73D3F33F6F4D}" type="presParOf" srcId="{9CA69E02-080A-4D5C-B151-11E279F1B34E}" destId="{E58666D6-FD16-47F9-A2DB-C9CAE5BD42CA}" srcOrd="0" destOrd="0" presId="urn:microsoft.com/office/officeart/2005/8/layout/process4"/>
    <dgm:cxn modelId="{0CE2959A-3096-4A2A-8576-E20EFD0B272F}" type="presParOf" srcId="{9CA69E02-080A-4D5C-B151-11E279F1B34E}" destId="{7E36CB5F-490D-452E-85A0-F91ACB23E00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531B2D-971D-4F61-BDBB-AD557C9B828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0830E7A-8754-46AE-A914-FBD5C72B5C77}">
      <dgm:prSet/>
      <dgm:spPr/>
      <dgm:t>
        <a:bodyPr/>
        <a:lstStyle/>
        <a:p>
          <a:r>
            <a:rPr lang="en-US"/>
            <a:t>Nitrogen (78.08%)</a:t>
          </a:r>
        </a:p>
      </dgm:t>
    </dgm:pt>
    <dgm:pt modelId="{190D0209-F9FB-4EFD-9B13-CA3B63B48F8E}" type="parTrans" cxnId="{8C292A18-DBD9-41B0-BD3E-FE646C3A3F08}">
      <dgm:prSet/>
      <dgm:spPr/>
      <dgm:t>
        <a:bodyPr/>
        <a:lstStyle/>
        <a:p>
          <a:endParaRPr lang="en-US"/>
        </a:p>
      </dgm:t>
    </dgm:pt>
    <dgm:pt modelId="{C8AA9812-1262-4EF2-BB06-14BD7859A3F4}" type="sibTrans" cxnId="{8C292A18-DBD9-41B0-BD3E-FE646C3A3F08}">
      <dgm:prSet/>
      <dgm:spPr/>
      <dgm:t>
        <a:bodyPr/>
        <a:lstStyle/>
        <a:p>
          <a:endParaRPr lang="en-US"/>
        </a:p>
      </dgm:t>
    </dgm:pt>
    <dgm:pt modelId="{29519D1B-AB14-4352-A29B-0957053905DE}">
      <dgm:prSet/>
      <dgm:spPr/>
      <dgm:t>
        <a:bodyPr/>
        <a:lstStyle/>
        <a:p>
          <a:r>
            <a:rPr lang="en-US"/>
            <a:t>Oxygen (20.95%)</a:t>
          </a:r>
        </a:p>
      </dgm:t>
    </dgm:pt>
    <dgm:pt modelId="{F8CE5209-1FC7-4E07-9D54-6B4A5F1080F7}" type="parTrans" cxnId="{B8CF8D5F-41B5-42A5-86E8-F211B1D2FB91}">
      <dgm:prSet/>
      <dgm:spPr/>
      <dgm:t>
        <a:bodyPr/>
        <a:lstStyle/>
        <a:p>
          <a:endParaRPr lang="en-US"/>
        </a:p>
      </dgm:t>
    </dgm:pt>
    <dgm:pt modelId="{9205FFAA-8CBE-4409-A528-673805BFFE7C}" type="sibTrans" cxnId="{B8CF8D5F-41B5-42A5-86E8-F211B1D2FB91}">
      <dgm:prSet/>
      <dgm:spPr/>
      <dgm:t>
        <a:bodyPr/>
        <a:lstStyle/>
        <a:p>
          <a:endParaRPr lang="en-US"/>
        </a:p>
      </dgm:t>
    </dgm:pt>
    <dgm:pt modelId="{D3E466BB-FDD8-453F-833C-C233EE20CD42}">
      <dgm:prSet/>
      <dgm:spPr/>
      <dgm:t>
        <a:bodyPr/>
        <a:lstStyle/>
        <a:p>
          <a:r>
            <a:rPr lang="en-US"/>
            <a:t>Argon (0.93%)</a:t>
          </a:r>
        </a:p>
      </dgm:t>
    </dgm:pt>
    <dgm:pt modelId="{76223310-A3C6-472C-80E6-1225C694307F}" type="parTrans" cxnId="{B61BF0F4-7856-4594-A5BD-90EA1292C09E}">
      <dgm:prSet/>
      <dgm:spPr/>
      <dgm:t>
        <a:bodyPr/>
        <a:lstStyle/>
        <a:p>
          <a:endParaRPr lang="en-US"/>
        </a:p>
      </dgm:t>
    </dgm:pt>
    <dgm:pt modelId="{DE5FCB75-104A-4F6A-8882-965865C05DBD}" type="sibTrans" cxnId="{B61BF0F4-7856-4594-A5BD-90EA1292C09E}">
      <dgm:prSet/>
      <dgm:spPr/>
      <dgm:t>
        <a:bodyPr/>
        <a:lstStyle/>
        <a:p>
          <a:endParaRPr lang="en-US"/>
        </a:p>
      </dgm:t>
    </dgm:pt>
    <dgm:pt modelId="{2CB03478-3018-4953-AAFA-F17C6D5E90FD}">
      <dgm:prSet/>
      <dgm:spPr/>
      <dgm:t>
        <a:bodyPr/>
        <a:lstStyle/>
        <a:p>
          <a:r>
            <a:rPr lang="en-US"/>
            <a:t>Water vapor (varies at around 0.25% by weight)</a:t>
          </a:r>
        </a:p>
      </dgm:t>
    </dgm:pt>
    <dgm:pt modelId="{A08844E3-2451-47E1-A62C-B061ECA41CB2}" type="parTrans" cxnId="{7E02E13B-8B32-4311-8F15-1E9FAF5BE5CD}">
      <dgm:prSet/>
      <dgm:spPr/>
      <dgm:t>
        <a:bodyPr/>
        <a:lstStyle/>
        <a:p>
          <a:endParaRPr lang="en-US"/>
        </a:p>
      </dgm:t>
    </dgm:pt>
    <dgm:pt modelId="{05CB16C4-0AA6-4083-9A56-E5BBD7B34C6D}" type="sibTrans" cxnId="{7E02E13B-8B32-4311-8F15-1E9FAF5BE5CD}">
      <dgm:prSet/>
      <dgm:spPr/>
      <dgm:t>
        <a:bodyPr/>
        <a:lstStyle/>
        <a:p>
          <a:endParaRPr lang="en-US"/>
        </a:p>
      </dgm:t>
    </dgm:pt>
    <dgm:pt modelId="{4645CBAC-3396-4CC9-930C-96B51E5F002C}">
      <dgm:prSet/>
      <dgm:spPr/>
      <dgm:t>
        <a:bodyPr/>
        <a:lstStyle/>
        <a:p>
          <a:r>
            <a:rPr lang="en-US"/>
            <a:t>Trace gasses: carbon dioxide (0.04%), methane, ozone, nitrous oxide, hydrogen, helium, other noble gasses.</a:t>
          </a:r>
        </a:p>
      </dgm:t>
    </dgm:pt>
    <dgm:pt modelId="{0E1CFC67-04EE-4036-9C9E-DEE550A8A696}" type="parTrans" cxnId="{3ABCDB2A-F792-4F16-88A6-930FD6894D22}">
      <dgm:prSet/>
      <dgm:spPr/>
      <dgm:t>
        <a:bodyPr/>
        <a:lstStyle/>
        <a:p>
          <a:endParaRPr lang="en-US"/>
        </a:p>
      </dgm:t>
    </dgm:pt>
    <dgm:pt modelId="{970CA122-B446-4D86-9CF9-39548B8F8C3F}" type="sibTrans" cxnId="{3ABCDB2A-F792-4F16-88A6-930FD6894D22}">
      <dgm:prSet/>
      <dgm:spPr/>
      <dgm:t>
        <a:bodyPr/>
        <a:lstStyle/>
        <a:p>
          <a:endParaRPr lang="en-US"/>
        </a:p>
      </dgm:t>
    </dgm:pt>
    <dgm:pt modelId="{5002F026-5D58-4620-BC61-75EF32D2B1FC}" type="pres">
      <dgm:prSet presAssocID="{57531B2D-971D-4F61-BDBB-AD557C9B828F}" presName="linear" presStyleCnt="0">
        <dgm:presLayoutVars>
          <dgm:animLvl val="lvl"/>
          <dgm:resizeHandles val="exact"/>
        </dgm:presLayoutVars>
      </dgm:prSet>
      <dgm:spPr/>
    </dgm:pt>
    <dgm:pt modelId="{F306843E-ED66-4CF8-BBD6-8F21736DFCD0}" type="pres">
      <dgm:prSet presAssocID="{E0830E7A-8754-46AE-A914-FBD5C72B5C77}" presName="parentText" presStyleLbl="node1" presStyleIdx="0" presStyleCnt="5">
        <dgm:presLayoutVars>
          <dgm:chMax val="0"/>
          <dgm:bulletEnabled val="1"/>
        </dgm:presLayoutVars>
      </dgm:prSet>
      <dgm:spPr/>
    </dgm:pt>
    <dgm:pt modelId="{EB9E2353-D195-4C49-892E-D97DBBD1EBA4}" type="pres">
      <dgm:prSet presAssocID="{C8AA9812-1262-4EF2-BB06-14BD7859A3F4}" presName="spacer" presStyleCnt="0"/>
      <dgm:spPr/>
    </dgm:pt>
    <dgm:pt modelId="{E78C29D1-BF9F-422C-8478-FDB06C149D6C}" type="pres">
      <dgm:prSet presAssocID="{29519D1B-AB14-4352-A29B-0957053905DE}" presName="parentText" presStyleLbl="node1" presStyleIdx="1" presStyleCnt="5">
        <dgm:presLayoutVars>
          <dgm:chMax val="0"/>
          <dgm:bulletEnabled val="1"/>
        </dgm:presLayoutVars>
      </dgm:prSet>
      <dgm:spPr/>
    </dgm:pt>
    <dgm:pt modelId="{D7032588-368B-450C-8CA4-0FBE9904E4F7}" type="pres">
      <dgm:prSet presAssocID="{9205FFAA-8CBE-4409-A528-673805BFFE7C}" presName="spacer" presStyleCnt="0"/>
      <dgm:spPr/>
    </dgm:pt>
    <dgm:pt modelId="{4C50D71E-DB47-4505-A687-B6FF2518D5DE}" type="pres">
      <dgm:prSet presAssocID="{D3E466BB-FDD8-453F-833C-C233EE20CD42}" presName="parentText" presStyleLbl="node1" presStyleIdx="2" presStyleCnt="5">
        <dgm:presLayoutVars>
          <dgm:chMax val="0"/>
          <dgm:bulletEnabled val="1"/>
        </dgm:presLayoutVars>
      </dgm:prSet>
      <dgm:spPr/>
    </dgm:pt>
    <dgm:pt modelId="{5430AC44-644E-4F0D-91CE-2CFFEB03F484}" type="pres">
      <dgm:prSet presAssocID="{DE5FCB75-104A-4F6A-8882-965865C05DBD}" presName="spacer" presStyleCnt="0"/>
      <dgm:spPr/>
    </dgm:pt>
    <dgm:pt modelId="{274747CA-84CF-4E44-8A6B-FEC5905A063D}" type="pres">
      <dgm:prSet presAssocID="{2CB03478-3018-4953-AAFA-F17C6D5E90FD}" presName="parentText" presStyleLbl="node1" presStyleIdx="3" presStyleCnt="5">
        <dgm:presLayoutVars>
          <dgm:chMax val="0"/>
          <dgm:bulletEnabled val="1"/>
        </dgm:presLayoutVars>
      </dgm:prSet>
      <dgm:spPr/>
    </dgm:pt>
    <dgm:pt modelId="{B1D610A8-56CF-4F86-B8C9-1329F0C53CAC}" type="pres">
      <dgm:prSet presAssocID="{05CB16C4-0AA6-4083-9A56-E5BBD7B34C6D}" presName="spacer" presStyleCnt="0"/>
      <dgm:spPr/>
    </dgm:pt>
    <dgm:pt modelId="{B9D8AF53-C17E-43F5-AD8E-433C514F3BF5}" type="pres">
      <dgm:prSet presAssocID="{4645CBAC-3396-4CC9-930C-96B51E5F002C}" presName="parentText" presStyleLbl="node1" presStyleIdx="4" presStyleCnt="5">
        <dgm:presLayoutVars>
          <dgm:chMax val="0"/>
          <dgm:bulletEnabled val="1"/>
        </dgm:presLayoutVars>
      </dgm:prSet>
      <dgm:spPr/>
    </dgm:pt>
  </dgm:ptLst>
  <dgm:cxnLst>
    <dgm:cxn modelId="{21B60314-7873-49B1-9501-B9F35EB7C634}" type="presOf" srcId="{4645CBAC-3396-4CC9-930C-96B51E5F002C}" destId="{B9D8AF53-C17E-43F5-AD8E-433C514F3BF5}" srcOrd="0" destOrd="0" presId="urn:microsoft.com/office/officeart/2005/8/layout/vList2"/>
    <dgm:cxn modelId="{8C292A18-DBD9-41B0-BD3E-FE646C3A3F08}" srcId="{57531B2D-971D-4F61-BDBB-AD557C9B828F}" destId="{E0830E7A-8754-46AE-A914-FBD5C72B5C77}" srcOrd="0" destOrd="0" parTransId="{190D0209-F9FB-4EFD-9B13-CA3B63B48F8E}" sibTransId="{C8AA9812-1262-4EF2-BB06-14BD7859A3F4}"/>
    <dgm:cxn modelId="{F71E4B18-D088-458E-95A0-086FEF25A45F}" type="presOf" srcId="{2CB03478-3018-4953-AAFA-F17C6D5E90FD}" destId="{274747CA-84CF-4E44-8A6B-FEC5905A063D}" srcOrd="0" destOrd="0" presId="urn:microsoft.com/office/officeart/2005/8/layout/vList2"/>
    <dgm:cxn modelId="{3ABCDB2A-F792-4F16-88A6-930FD6894D22}" srcId="{57531B2D-971D-4F61-BDBB-AD557C9B828F}" destId="{4645CBAC-3396-4CC9-930C-96B51E5F002C}" srcOrd="4" destOrd="0" parTransId="{0E1CFC67-04EE-4036-9C9E-DEE550A8A696}" sibTransId="{970CA122-B446-4D86-9CF9-39548B8F8C3F}"/>
    <dgm:cxn modelId="{7E02E13B-8B32-4311-8F15-1E9FAF5BE5CD}" srcId="{57531B2D-971D-4F61-BDBB-AD557C9B828F}" destId="{2CB03478-3018-4953-AAFA-F17C6D5E90FD}" srcOrd="3" destOrd="0" parTransId="{A08844E3-2451-47E1-A62C-B061ECA41CB2}" sibTransId="{05CB16C4-0AA6-4083-9A56-E5BBD7B34C6D}"/>
    <dgm:cxn modelId="{B8CF8D5F-41B5-42A5-86E8-F211B1D2FB91}" srcId="{57531B2D-971D-4F61-BDBB-AD557C9B828F}" destId="{29519D1B-AB14-4352-A29B-0957053905DE}" srcOrd="1" destOrd="0" parTransId="{F8CE5209-1FC7-4E07-9D54-6B4A5F1080F7}" sibTransId="{9205FFAA-8CBE-4409-A528-673805BFFE7C}"/>
    <dgm:cxn modelId="{CA8DDA76-3457-4C0E-80BE-3C8A7119F17D}" type="presOf" srcId="{D3E466BB-FDD8-453F-833C-C233EE20CD42}" destId="{4C50D71E-DB47-4505-A687-B6FF2518D5DE}" srcOrd="0" destOrd="0" presId="urn:microsoft.com/office/officeart/2005/8/layout/vList2"/>
    <dgm:cxn modelId="{DB798885-FAFD-4D5D-9759-5079744605FF}" type="presOf" srcId="{E0830E7A-8754-46AE-A914-FBD5C72B5C77}" destId="{F306843E-ED66-4CF8-BBD6-8F21736DFCD0}" srcOrd="0" destOrd="0" presId="urn:microsoft.com/office/officeart/2005/8/layout/vList2"/>
    <dgm:cxn modelId="{E5308BE5-8920-4DD0-94D8-2BBC0CD0CAC1}" type="presOf" srcId="{29519D1B-AB14-4352-A29B-0957053905DE}" destId="{E78C29D1-BF9F-422C-8478-FDB06C149D6C}" srcOrd="0" destOrd="0" presId="urn:microsoft.com/office/officeart/2005/8/layout/vList2"/>
    <dgm:cxn modelId="{B61BF0F4-7856-4594-A5BD-90EA1292C09E}" srcId="{57531B2D-971D-4F61-BDBB-AD557C9B828F}" destId="{D3E466BB-FDD8-453F-833C-C233EE20CD42}" srcOrd="2" destOrd="0" parTransId="{76223310-A3C6-472C-80E6-1225C694307F}" sibTransId="{DE5FCB75-104A-4F6A-8882-965865C05DBD}"/>
    <dgm:cxn modelId="{0CE1F2F5-D8D8-4279-B0BC-3074862C8C15}" type="presOf" srcId="{57531B2D-971D-4F61-BDBB-AD557C9B828F}" destId="{5002F026-5D58-4620-BC61-75EF32D2B1FC}" srcOrd="0" destOrd="0" presId="urn:microsoft.com/office/officeart/2005/8/layout/vList2"/>
    <dgm:cxn modelId="{9D40AE23-8B6F-42B8-A97D-CFBFEF151C88}" type="presParOf" srcId="{5002F026-5D58-4620-BC61-75EF32D2B1FC}" destId="{F306843E-ED66-4CF8-BBD6-8F21736DFCD0}" srcOrd="0" destOrd="0" presId="urn:microsoft.com/office/officeart/2005/8/layout/vList2"/>
    <dgm:cxn modelId="{B4EF5C19-56F9-49C1-AFF3-BA7AA31FC2F7}" type="presParOf" srcId="{5002F026-5D58-4620-BC61-75EF32D2B1FC}" destId="{EB9E2353-D195-4C49-892E-D97DBBD1EBA4}" srcOrd="1" destOrd="0" presId="urn:microsoft.com/office/officeart/2005/8/layout/vList2"/>
    <dgm:cxn modelId="{D1E0DE64-B964-4796-A0D3-4B70A95588DF}" type="presParOf" srcId="{5002F026-5D58-4620-BC61-75EF32D2B1FC}" destId="{E78C29D1-BF9F-422C-8478-FDB06C149D6C}" srcOrd="2" destOrd="0" presId="urn:microsoft.com/office/officeart/2005/8/layout/vList2"/>
    <dgm:cxn modelId="{C8A6A4A0-5774-45E7-BF22-0EF7C37B8979}" type="presParOf" srcId="{5002F026-5D58-4620-BC61-75EF32D2B1FC}" destId="{D7032588-368B-450C-8CA4-0FBE9904E4F7}" srcOrd="3" destOrd="0" presId="urn:microsoft.com/office/officeart/2005/8/layout/vList2"/>
    <dgm:cxn modelId="{4B12613A-3EAB-4809-94FB-6603ACB18A6A}" type="presParOf" srcId="{5002F026-5D58-4620-BC61-75EF32D2B1FC}" destId="{4C50D71E-DB47-4505-A687-B6FF2518D5DE}" srcOrd="4" destOrd="0" presId="urn:microsoft.com/office/officeart/2005/8/layout/vList2"/>
    <dgm:cxn modelId="{E7931E27-6441-4548-9B85-C195DE0E0F2B}" type="presParOf" srcId="{5002F026-5D58-4620-BC61-75EF32D2B1FC}" destId="{5430AC44-644E-4F0D-91CE-2CFFEB03F484}" srcOrd="5" destOrd="0" presId="urn:microsoft.com/office/officeart/2005/8/layout/vList2"/>
    <dgm:cxn modelId="{DDFB49DE-EC66-4430-B941-4E2E6C182D60}" type="presParOf" srcId="{5002F026-5D58-4620-BC61-75EF32D2B1FC}" destId="{274747CA-84CF-4E44-8A6B-FEC5905A063D}" srcOrd="6" destOrd="0" presId="urn:microsoft.com/office/officeart/2005/8/layout/vList2"/>
    <dgm:cxn modelId="{24DDAE14-F7D3-4040-B664-DE0D90132FE4}" type="presParOf" srcId="{5002F026-5D58-4620-BC61-75EF32D2B1FC}" destId="{B1D610A8-56CF-4F86-B8C9-1329F0C53CAC}" srcOrd="7" destOrd="0" presId="urn:microsoft.com/office/officeart/2005/8/layout/vList2"/>
    <dgm:cxn modelId="{3F7D44F3-8E03-470B-92DE-7739BE6216FF}" type="presParOf" srcId="{5002F026-5D58-4620-BC61-75EF32D2B1FC}" destId="{B9D8AF53-C17E-43F5-AD8E-433C514F3B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93991-6B68-43CA-8C63-ADA9EF1270BA}">
      <dsp:nvSpPr>
        <dsp:cNvPr id="0" name=""/>
        <dsp:cNvSpPr/>
      </dsp:nvSpPr>
      <dsp:spPr>
        <a:xfrm>
          <a:off x="0" y="4435298"/>
          <a:ext cx="4885203" cy="145576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The amount of energy reaching a planet as short wavelength light and the amount going out as longer wavelength light at some point reach equilibrium creating a relatively stable average temperature for the planet. The </a:t>
          </a:r>
          <a:r>
            <a:rPr lang="en-US" sz="1400" kern="1200" dirty="0" err="1"/>
            <a:t>the</a:t>
          </a:r>
          <a:r>
            <a:rPr lang="en-US" sz="1400" kern="1200" dirty="0"/>
            <a:t> planet heats up to the point where energy coming in equals energy going out.</a:t>
          </a:r>
        </a:p>
      </dsp:txBody>
      <dsp:txXfrm>
        <a:off x="0" y="4435298"/>
        <a:ext cx="4885203" cy="1455763"/>
      </dsp:txXfrm>
    </dsp:sp>
    <dsp:sp modelId="{973E4682-6205-4EFF-8F49-93A04103DF41}">
      <dsp:nvSpPr>
        <dsp:cNvPr id="0" name=""/>
        <dsp:cNvSpPr/>
      </dsp:nvSpPr>
      <dsp:spPr>
        <a:xfrm rot="10800000">
          <a:off x="0" y="2218170"/>
          <a:ext cx="4885203" cy="2238964"/>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The sun is much hotter than the earth and other planets</a:t>
          </a:r>
        </a:p>
      </dsp:txBody>
      <dsp:txXfrm rot="-10800000">
        <a:off x="0" y="2218170"/>
        <a:ext cx="4885203" cy="785876"/>
      </dsp:txXfrm>
    </dsp:sp>
    <dsp:sp modelId="{777755F0-C8B7-4384-B8DE-FCFF361BCF10}">
      <dsp:nvSpPr>
        <dsp:cNvPr id="0" name=""/>
        <dsp:cNvSpPr/>
      </dsp:nvSpPr>
      <dsp:spPr>
        <a:xfrm>
          <a:off x="0" y="3034279"/>
          <a:ext cx="4885203" cy="66945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1600" kern="1200" dirty="0"/>
        </a:p>
        <a:p>
          <a:pPr marL="0" lvl="0" indent="0" algn="ctr" defTabSz="311150">
            <a:lnSpc>
              <a:spcPct val="90000"/>
            </a:lnSpc>
            <a:spcBef>
              <a:spcPct val="0"/>
            </a:spcBef>
            <a:spcAft>
              <a:spcPct val="35000"/>
            </a:spcAft>
            <a:buNone/>
          </a:pPr>
          <a:r>
            <a:rPr lang="en-US" sz="1600" kern="1200" dirty="0"/>
            <a:t>The Sun radiates shorter wavelength light than the planets it warms.</a:t>
          </a:r>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dsp:txBody>
      <dsp:txXfrm>
        <a:off x="0" y="3034279"/>
        <a:ext cx="4885203" cy="669450"/>
      </dsp:txXfrm>
    </dsp:sp>
    <dsp:sp modelId="{ED9BFA8D-E100-42B4-9781-C45794C7F496}">
      <dsp:nvSpPr>
        <dsp:cNvPr id="0" name=""/>
        <dsp:cNvSpPr/>
      </dsp:nvSpPr>
      <dsp:spPr>
        <a:xfrm rot="10800000">
          <a:off x="0" y="1041"/>
          <a:ext cx="4885203" cy="2238964"/>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Bodies radiate energy at different wavelengths correlated with temperature.</a:t>
          </a:r>
        </a:p>
      </dsp:txBody>
      <dsp:txXfrm rot="-10800000">
        <a:off x="0" y="1041"/>
        <a:ext cx="4885203" cy="785876"/>
      </dsp:txXfrm>
    </dsp:sp>
    <dsp:sp modelId="{E58666D6-FD16-47F9-A2DB-C9CAE5BD42CA}">
      <dsp:nvSpPr>
        <dsp:cNvPr id="0" name=""/>
        <dsp:cNvSpPr/>
      </dsp:nvSpPr>
      <dsp:spPr>
        <a:xfrm>
          <a:off x="0" y="786918"/>
          <a:ext cx="2442601" cy="669450"/>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Hotter bodies radiate shorter wavelengths.</a:t>
          </a:r>
        </a:p>
      </dsp:txBody>
      <dsp:txXfrm>
        <a:off x="0" y="786918"/>
        <a:ext cx="2442601" cy="669450"/>
      </dsp:txXfrm>
    </dsp:sp>
    <dsp:sp modelId="{7E36CB5F-490D-452E-85A0-F91ACB23E00C}">
      <dsp:nvSpPr>
        <dsp:cNvPr id="0" name=""/>
        <dsp:cNvSpPr/>
      </dsp:nvSpPr>
      <dsp:spPr>
        <a:xfrm>
          <a:off x="2442601" y="786918"/>
          <a:ext cx="2442601" cy="66945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Colder bodies radiate longer wavelengths.</a:t>
          </a:r>
        </a:p>
      </dsp:txBody>
      <dsp:txXfrm>
        <a:off x="2442601" y="786918"/>
        <a:ext cx="2442601" cy="669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3D43A-BC67-41A5-ABDE-C3705E1BF5CB}">
      <dsp:nvSpPr>
        <dsp:cNvPr id="0" name=""/>
        <dsp:cNvSpPr/>
      </dsp:nvSpPr>
      <dsp:spPr>
        <a:xfrm>
          <a:off x="0" y="4210200"/>
          <a:ext cx="4885203" cy="21031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 Some planets have atmospheres that are transparent to shortwave radiation but not to long wave radiation.  The energy of the trapped radiation heats the planet to a temperature higher than it would be without an atmosphere.  The planet heats up until it emits enough radiation  to once again radiate out as much as it takes in</a:t>
          </a:r>
          <a:r>
            <a:rPr lang="en-US" sz="1200" kern="1200" dirty="0"/>
            <a:t>. </a:t>
          </a:r>
        </a:p>
      </dsp:txBody>
      <dsp:txXfrm>
        <a:off x="0" y="4210200"/>
        <a:ext cx="4885203" cy="1135685"/>
      </dsp:txXfrm>
    </dsp:sp>
    <dsp:sp modelId="{60E0DCF3-EC11-46FC-9F25-6A2CEC9898A1}">
      <dsp:nvSpPr>
        <dsp:cNvPr id="0" name=""/>
        <dsp:cNvSpPr/>
      </dsp:nvSpPr>
      <dsp:spPr>
        <a:xfrm>
          <a:off x="0" y="5669282"/>
          <a:ext cx="4885203" cy="53809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These planets will be warmer than you would predict using just black body radiation estimates.</a:t>
          </a:r>
        </a:p>
      </dsp:txBody>
      <dsp:txXfrm>
        <a:off x="0" y="5669282"/>
        <a:ext cx="4885203" cy="538097"/>
      </dsp:txXfrm>
    </dsp:sp>
    <dsp:sp modelId="{973E4682-6205-4EFF-8F49-93A04103DF41}">
      <dsp:nvSpPr>
        <dsp:cNvPr id="0" name=""/>
        <dsp:cNvSpPr/>
      </dsp:nvSpPr>
      <dsp:spPr>
        <a:xfrm rot="10800000">
          <a:off x="0" y="2106167"/>
          <a:ext cx="4885203" cy="2124756"/>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The sun is much hotter than the earth and other planets</a:t>
          </a:r>
        </a:p>
      </dsp:txBody>
      <dsp:txXfrm rot="-10800000">
        <a:off x="0" y="2106167"/>
        <a:ext cx="4885203" cy="745789"/>
      </dsp:txXfrm>
    </dsp:sp>
    <dsp:sp modelId="{777755F0-C8B7-4384-B8DE-FCFF361BCF10}">
      <dsp:nvSpPr>
        <dsp:cNvPr id="0" name=""/>
        <dsp:cNvSpPr/>
      </dsp:nvSpPr>
      <dsp:spPr>
        <a:xfrm>
          <a:off x="0" y="2880646"/>
          <a:ext cx="4885203" cy="635302"/>
        </a:xfrm>
        <a:prstGeom prst="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1600" kern="1200" dirty="0"/>
        </a:p>
        <a:p>
          <a:pPr marL="0" lvl="0" indent="0" algn="ctr" defTabSz="311150">
            <a:lnSpc>
              <a:spcPct val="90000"/>
            </a:lnSpc>
            <a:spcBef>
              <a:spcPct val="0"/>
            </a:spcBef>
            <a:spcAft>
              <a:spcPct val="35000"/>
            </a:spcAft>
            <a:buNone/>
          </a:pPr>
          <a:r>
            <a:rPr lang="en-US" sz="1600" kern="1200" dirty="0"/>
            <a:t>The Sun radiates shorter wavelength light than the planets it warms.</a:t>
          </a:r>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dsp:txBody>
      <dsp:txXfrm>
        <a:off x="0" y="2880646"/>
        <a:ext cx="4885203" cy="635302"/>
      </dsp:txXfrm>
    </dsp:sp>
    <dsp:sp modelId="{ED9BFA8D-E100-42B4-9781-C45794C7F496}">
      <dsp:nvSpPr>
        <dsp:cNvPr id="0" name=""/>
        <dsp:cNvSpPr/>
      </dsp:nvSpPr>
      <dsp:spPr>
        <a:xfrm rot="10800000">
          <a:off x="0" y="2133"/>
          <a:ext cx="4885203" cy="2124756"/>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Bodies radiate energy at different wavelengths correlated with temperature.</a:t>
          </a:r>
        </a:p>
      </dsp:txBody>
      <dsp:txXfrm rot="-10800000">
        <a:off x="0" y="2133"/>
        <a:ext cx="4885203" cy="745789"/>
      </dsp:txXfrm>
    </dsp:sp>
    <dsp:sp modelId="{E58666D6-FD16-47F9-A2DB-C9CAE5BD42CA}">
      <dsp:nvSpPr>
        <dsp:cNvPr id="0" name=""/>
        <dsp:cNvSpPr/>
      </dsp:nvSpPr>
      <dsp:spPr>
        <a:xfrm>
          <a:off x="0" y="747922"/>
          <a:ext cx="2442601" cy="635302"/>
        </a:xfrm>
        <a:prstGeom prst="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Hotter bodies radiate shorter wavelengths.</a:t>
          </a:r>
        </a:p>
      </dsp:txBody>
      <dsp:txXfrm>
        <a:off x="0" y="747922"/>
        <a:ext cx="2442601" cy="635302"/>
      </dsp:txXfrm>
    </dsp:sp>
    <dsp:sp modelId="{7E36CB5F-490D-452E-85A0-F91ACB23E00C}">
      <dsp:nvSpPr>
        <dsp:cNvPr id="0" name=""/>
        <dsp:cNvSpPr/>
      </dsp:nvSpPr>
      <dsp:spPr>
        <a:xfrm>
          <a:off x="2442601" y="747922"/>
          <a:ext cx="2442601" cy="635302"/>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Colder bodies radiate longer wavelengths.</a:t>
          </a:r>
        </a:p>
      </dsp:txBody>
      <dsp:txXfrm>
        <a:off x="2442601" y="747922"/>
        <a:ext cx="2442601" cy="635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6843E-ED66-4CF8-BBD6-8F21736DFCD0}">
      <dsp:nvSpPr>
        <dsp:cNvPr id="0" name=""/>
        <dsp:cNvSpPr/>
      </dsp:nvSpPr>
      <dsp:spPr>
        <a:xfrm>
          <a:off x="0" y="152724"/>
          <a:ext cx="4697730" cy="9983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Nitrogen (78.08%)</a:t>
          </a:r>
        </a:p>
      </dsp:txBody>
      <dsp:txXfrm>
        <a:off x="48737" y="201461"/>
        <a:ext cx="4600256" cy="900901"/>
      </dsp:txXfrm>
    </dsp:sp>
    <dsp:sp modelId="{E78C29D1-BF9F-422C-8478-FDB06C149D6C}">
      <dsp:nvSpPr>
        <dsp:cNvPr id="0" name=""/>
        <dsp:cNvSpPr/>
      </dsp:nvSpPr>
      <dsp:spPr>
        <a:xfrm>
          <a:off x="0" y="1202940"/>
          <a:ext cx="4697730" cy="9983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Oxygen (20.95%)</a:t>
          </a:r>
        </a:p>
      </dsp:txBody>
      <dsp:txXfrm>
        <a:off x="48737" y="1251677"/>
        <a:ext cx="4600256" cy="900901"/>
      </dsp:txXfrm>
    </dsp:sp>
    <dsp:sp modelId="{4C50D71E-DB47-4505-A687-B6FF2518D5DE}">
      <dsp:nvSpPr>
        <dsp:cNvPr id="0" name=""/>
        <dsp:cNvSpPr/>
      </dsp:nvSpPr>
      <dsp:spPr>
        <a:xfrm>
          <a:off x="0" y="2253156"/>
          <a:ext cx="4697730" cy="9983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Argon (0.93%)</a:t>
          </a:r>
        </a:p>
      </dsp:txBody>
      <dsp:txXfrm>
        <a:off x="48737" y="2301893"/>
        <a:ext cx="4600256" cy="900901"/>
      </dsp:txXfrm>
    </dsp:sp>
    <dsp:sp modelId="{274747CA-84CF-4E44-8A6B-FEC5905A063D}">
      <dsp:nvSpPr>
        <dsp:cNvPr id="0" name=""/>
        <dsp:cNvSpPr/>
      </dsp:nvSpPr>
      <dsp:spPr>
        <a:xfrm>
          <a:off x="0" y="3303371"/>
          <a:ext cx="4697730" cy="9983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Water vapor (varies at around 0.25% by weight)</a:t>
          </a:r>
        </a:p>
      </dsp:txBody>
      <dsp:txXfrm>
        <a:off x="48737" y="3352108"/>
        <a:ext cx="4600256" cy="900901"/>
      </dsp:txXfrm>
    </dsp:sp>
    <dsp:sp modelId="{B9D8AF53-C17E-43F5-AD8E-433C514F3BF5}">
      <dsp:nvSpPr>
        <dsp:cNvPr id="0" name=""/>
        <dsp:cNvSpPr/>
      </dsp:nvSpPr>
      <dsp:spPr>
        <a:xfrm>
          <a:off x="0" y="4353587"/>
          <a:ext cx="4697730" cy="99837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Trace gasses: carbon dioxide (0.04%), methane, ozone, nitrous oxide, hydrogen, helium, other noble gasses.</a:t>
          </a:r>
        </a:p>
      </dsp:txBody>
      <dsp:txXfrm>
        <a:off x="48737" y="4402324"/>
        <a:ext cx="4600256" cy="9009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CEB4C9B-2C93-4668-BBFD-96C7DEF17194}" type="datetimeFigureOut">
              <a:rPr lang="en-US" smtClean="0"/>
              <a:t>11/18/2022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98D432F7-D18D-4277-930E-9632E5AF0ABC}" type="slidenum">
              <a:rPr lang="en-US" smtClean="0"/>
              <a:t>‹#›</a:t>
            </a:fld>
            <a:endParaRPr lang="en-US"/>
          </a:p>
        </p:txBody>
      </p:sp>
    </p:spTree>
    <p:extLst>
      <p:ext uri="{BB962C8B-B14F-4D97-AF65-F5344CB8AC3E}">
        <p14:creationId xmlns:p14="http://schemas.microsoft.com/office/powerpoint/2010/main" val="4091991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0B6F82DD-5B20-4E9D-A899-A252279464A7}" type="datetimeFigureOut">
              <a:rPr lang="en-US" smtClean="0"/>
              <a:t>11/18/2022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9B1CF55A-A564-4A43-9381-811B61EADC2D}" type="slidenum">
              <a:rPr lang="en-US" smtClean="0"/>
              <a:t>‹#›</a:t>
            </a:fld>
            <a:endParaRPr lang="en-US"/>
          </a:p>
        </p:txBody>
      </p:sp>
    </p:spTree>
    <p:extLst>
      <p:ext uri="{BB962C8B-B14F-4D97-AF65-F5344CB8AC3E}">
        <p14:creationId xmlns:p14="http://schemas.microsoft.com/office/powerpoint/2010/main" val="43638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higher reflectance of Venus explains why it is predicted to be colder than earth despite being closer to the sun.</a:t>
            </a:r>
          </a:p>
        </p:txBody>
      </p:sp>
      <p:sp>
        <p:nvSpPr>
          <p:cNvPr id="4" name="Slide Number Placeholder 3"/>
          <p:cNvSpPr>
            <a:spLocks noGrp="1"/>
          </p:cNvSpPr>
          <p:nvPr>
            <p:ph type="sldNum" sz="quarter" idx="5"/>
          </p:nvPr>
        </p:nvSpPr>
        <p:spPr/>
        <p:txBody>
          <a:bodyPr/>
          <a:lstStyle/>
          <a:p>
            <a:fld id="{9B1CF55A-A564-4A43-9381-811B61EADC2D}" type="slidenum">
              <a:rPr lang="en-US" smtClean="0"/>
              <a:t>6</a:t>
            </a:fld>
            <a:endParaRPr lang="en-US"/>
          </a:p>
        </p:txBody>
      </p:sp>
    </p:spTree>
    <p:extLst>
      <p:ext uri="{BB962C8B-B14F-4D97-AF65-F5344CB8AC3E}">
        <p14:creationId xmlns:p14="http://schemas.microsoft.com/office/powerpoint/2010/main" val="229688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maps observed average temperatures for a 140 year period onto atmospheric CO2 concentrations in parts per million.</a:t>
            </a:r>
          </a:p>
        </p:txBody>
      </p:sp>
      <p:sp>
        <p:nvSpPr>
          <p:cNvPr id="4" name="Slide Number Placeholder 3"/>
          <p:cNvSpPr>
            <a:spLocks noGrp="1"/>
          </p:cNvSpPr>
          <p:nvPr>
            <p:ph type="sldNum" sz="quarter" idx="5"/>
          </p:nvPr>
        </p:nvSpPr>
        <p:spPr/>
        <p:txBody>
          <a:bodyPr/>
          <a:lstStyle/>
          <a:p>
            <a:fld id="{9B1CF55A-A564-4A43-9381-811B61EADC2D}" type="slidenum">
              <a:rPr lang="en-US" smtClean="0"/>
              <a:t>19</a:t>
            </a:fld>
            <a:endParaRPr lang="en-US"/>
          </a:p>
        </p:txBody>
      </p:sp>
    </p:spTree>
    <p:extLst>
      <p:ext uri="{BB962C8B-B14F-4D97-AF65-F5344CB8AC3E}">
        <p14:creationId xmlns:p14="http://schemas.microsoft.com/office/powerpoint/2010/main" val="298274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maps overall CO2 as well as emissions leading to an increase in CO2 over the course of the industrial revolution.</a:t>
            </a:r>
          </a:p>
        </p:txBody>
      </p:sp>
      <p:sp>
        <p:nvSpPr>
          <p:cNvPr id="4" name="Slide Number Placeholder 3"/>
          <p:cNvSpPr>
            <a:spLocks noGrp="1"/>
          </p:cNvSpPr>
          <p:nvPr>
            <p:ph type="sldNum" sz="quarter" idx="5"/>
          </p:nvPr>
        </p:nvSpPr>
        <p:spPr/>
        <p:txBody>
          <a:bodyPr/>
          <a:lstStyle/>
          <a:p>
            <a:fld id="{9B1CF55A-A564-4A43-9381-811B61EADC2D}" type="slidenum">
              <a:rPr lang="en-US" smtClean="0"/>
              <a:t>20</a:t>
            </a:fld>
            <a:endParaRPr lang="en-US"/>
          </a:p>
        </p:txBody>
      </p:sp>
    </p:spTree>
    <p:extLst>
      <p:ext uri="{BB962C8B-B14F-4D97-AF65-F5344CB8AC3E}">
        <p14:creationId xmlns:p14="http://schemas.microsoft.com/office/powerpoint/2010/main" val="24664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Arrows in red are subject to human influence. Arrows in black are not as much so.</a:t>
            </a:r>
          </a:p>
        </p:txBody>
      </p:sp>
      <p:sp>
        <p:nvSpPr>
          <p:cNvPr id="4" name="Slide Number Placeholder 3"/>
          <p:cNvSpPr>
            <a:spLocks noGrp="1"/>
          </p:cNvSpPr>
          <p:nvPr>
            <p:ph type="sldNum" sz="quarter" idx="5"/>
          </p:nvPr>
        </p:nvSpPr>
        <p:spPr/>
        <p:txBody>
          <a:bodyPr/>
          <a:lstStyle/>
          <a:p>
            <a:fld id="{9B1CF55A-A564-4A43-9381-811B61EADC2D}" type="slidenum">
              <a:rPr lang="en-US" smtClean="0"/>
              <a:t>21</a:t>
            </a:fld>
            <a:endParaRPr lang="en-US"/>
          </a:p>
        </p:txBody>
      </p:sp>
    </p:spTree>
    <p:extLst>
      <p:ext uri="{BB962C8B-B14F-4D97-AF65-F5344CB8AC3E}">
        <p14:creationId xmlns:p14="http://schemas.microsoft.com/office/powerpoint/2010/main" val="399345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CF55A-A564-4A43-9381-811B61EADC2D}" type="slidenum">
              <a:rPr lang="en-US" smtClean="0"/>
              <a:t>9</a:t>
            </a:fld>
            <a:endParaRPr lang="en-US"/>
          </a:p>
        </p:txBody>
      </p:sp>
    </p:spTree>
    <p:extLst>
      <p:ext uri="{BB962C8B-B14F-4D97-AF65-F5344CB8AC3E}">
        <p14:creationId xmlns:p14="http://schemas.microsoft.com/office/powerpoint/2010/main" val="376297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CF55A-A564-4A43-9381-811B61EAD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14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basically explains why we get the variance between predicted mean temperature and actual mean temperature for these planets.</a:t>
            </a:r>
          </a:p>
        </p:txBody>
      </p:sp>
      <p:sp>
        <p:nvSpPr>
          <p:cNvPr id="4" name="Slide Number Placeholder 3"/>
          <p:cNvSpPr>
            <a:spLocks noGrp="1"/>
          </p:cNvSpPr>
          <p:nvPr>
            <p:ph type="sldNum" sz="quarter" idx="5"/>
          </p:nvPr>
        </p:nvSpPr>
        <p:spPr/>
        <p:txBody>
          <a:bodyPr/>
          <a:lstStyle/>
          <a:p>
            <a:fld id="{9B1CF55A-A564-4A43-9381-811B61EADC2D}" type="slidenum">
              <a:rPr lang="en-US" smtClean="0"/>
              <a:t>11</a:t>
            </a:fld>
            <a:endParaRPr lang="en-US"/>
          </a:p>
        </p:txBody>
      </p:sp>
    </p:spTree>
    <p:extLst>
      <p:ext uri="{BB962C8B-B14F-4D97-AF65-F5344CB8AC3E}">
        <p14:creationId xmlns:p14="http://schemas.microsoft.com/office/powerpoint/2010/main" val="2958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 bar with arrows pointed down represents incoming energy from the sun. The bars with arrows going up represent energy reflected or emitted from the land, ice and ocean on the earth’s surface and from the atmosphere.  </a:t>
            </a:r>
          </a:p>
        </p:txBody>
      </p:sp>
      <p:sp>
        <p:nvSpPr>
          <p:cNvPr id="4" name="Slide Number Placeholder 3"/>
          <p:cNvSpPr>
            <a:spLocks noGrp="1"/>
          </p:cNvSpPr>
          <p:nvPr>
            <p:ph type="sldNum" sz="quarter" idx="5"/>
          </p:nvPr>
        </p:nvSpPr>
        <p:spPr/>
        <p:txBody>
          <a:bodyPr/>
          <a:lstStyle/>
          <a:p>
            <a:fld id="{9B1CF55A-A564-4A43-9381-811B61EADC2D}" type="slidenum">
              <a:rPr lang="en-US" smtClean="0"/>
              <a:t>12</a:t>
            </a:fld>
            <a:endParaRPr lang="en-US"/>
          </a:p>
        </p:txBody>
      </p:sp>
    </p:spTree>
    <p:extLst>
      <p:ext uri="{BB962C8B-B14F-4D97-AF65-F5344CB8AC3E}">
        <p14:creationId xmlns:p14="http://schemas.microsoft.com/office/powerpoint/2010/main" val="328680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 bar with arrows pointed down represents incoming energy from the sun. The bars with arrows going up represent energy reflected or emitted from the land, ice and ocean on the earth’s surface and from the atmosphere.  </a:t>
            </a:r>
          </a:p>
        </p:txBody>
      </p:sp>
      <p:sp>
        <p:nvSpPr>
          <p:cNvPr id="4" name="Slide Number Placeholder 3"/>
          <p:cNvSpPr>
            <a:spLocks noGrp="1"/>
          </p:cNvSpPr>
          <p:nvPr>
            <p:ph type="sldNum" sz="quarter" idx="5"/>
          </p:nvPr>
        </p:nvSpPr>
        <p:spPr/>
        <p:txBody>
          <a:bodyPr/>
          <a:lstStyle/>
          <a:p>
            <a:fld id="{9B1CF55A-A564-4A43-9381-811B61EADC2D}" type="slidenum">
              <a:rPr lang="en-US" smtClean="0"/>
              <a:t>14</a:t>
            </a:fld>
            <a:endParaRPr lang="en-US"/>
          </a:p>
        </p:txBody>
      </p:sp>
    </p:spTree>
    <p:extLst>
      <p:ext uri="{BB962C8B-B14F-4D97-AF65-F5344CB8AC3E}">
        <p14:creationId xmlns:p14="http://schemas.microsoft.com/office/powerpoint/2010/main" val="377827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atmosphere has varying transparency to different wavelengths of light because of the gasses it is composed of, most importantly water vapor. Average atmospheric water vapor increases with warming.</a:t>
            </a:r>
          </a:p>
        </p:txBody>
      </p:sp>
      <p:sp>
        <p:nvSpPr>
          <p:cNvPr id="4" name="Slide Number Placeholder 3"/>
          <p:cNvSpPr>
            <a:spLocks noGrp="1"/>
          </p:cNvSpPr>
          <p:nvPr>
            <p:ph type="sldNum" sz="quarter" idx="5"/>
          </p:nvPr>
        </p:nvSpPr>
        <p:spPr/>
        <p:txBody>
          <a:bodyPr/>
          <a:lstStyle/>
          <a:p>
            <a:fld id="{9B1CF55A-A564-4A43-9381-811B61EADC2D}" type="slidenum">
              <a:rPr lang="en-US" smtClean="0"/>
              <a:t>16</a:t>
            </a:fld>
            <a:endParaRPr lang="en-US"/>
          </a:p>
        </p:txBody>
      </p:sp>
    </p:spTree>
    <p:extLst>
      <p:ext uri="{BB962C8B-B14F-4D97-AF65-F5344CB8AC3E}">
        <p14:creationId xmlns:p14="http://schemas.microsoft.com/office/powerpoint/2010/main" val="391790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meaning of vertical axis has reversed from the previous slide. White areas are more transparent.</a:t>
            </a:r>
          </a:p>
        </p:txBody>
      </p:sp>
      <p:sp>
        <p:nvSpPr>
          <p:cNvPr id="4" name="Slide Number Placeholder 3"/>
          <p:cNvSpPr>
            <a:spLocks noGrp="1"/>
          </p:cNvSpPr>
          <p:nvPr>
            <p:ph type="sldNum" sz="quarter" idx="5"/>
          </p:nvPr>
        </p:nvSpPr>
        <p:spPr/>
        <p:txBody>
          <a:bodyPr/>
          <a:lstStyle/>
          <a:p>
            <a:fld id="{9B1CF55A-A564-4A43-9381-811B61EADC2D}" type="slidenum">
              <a:rPr lang="en-US" smtClean="0"/>
              <a:t>17</a:t>
            </a:fld>
            <a:endParaRPr lang="en-US"/>
          </a:p>
        </p:txBody>
      </p:sp>
    </p:spTree>
    <p:extLst>
      <p:ext uri="{BB962C8B-B14F-4D97-AF65-F5344CB8AC3E}">
        <p14:creationId xmlns:p14="http://schemas.microsoft.com/office/powerpoint/2010/main" val="204444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adds absorption information about other atmospheric gasses and their cumulative effect. Methane is another important Greenhouse gas whose absorption high points partly overlap with other gasses but still has significant effects, especially in the near term.  (It breaks down more quickly than CO2 so over the longer term it has less effect.)</a:t>
            </a:r>
          </a:p>
        </p:txBody>
      </p:sp>
      <p:sp>
        <p:nvSpPr>
          <p:cNvPr id="4" name="Slide Number Placeholder 3"/>
          <p:cNvSpPr>
            <a:spLocks noGrp="1"/>
          </p:cNvSpPr>
          <p:nvPr>
            <p:ph type="sldNum" sz="quarter" idx="5"/>
          </p:nvPr>
        </p:nvSpPr>
        <p:spPr/>
        <p:txBody>
          <a:bodyPr/>
          <a:lstStyle/>
          <a:p>
            <a:fld id="{9B1CF55A-A564-4A43-9381-811B61EADC2D}" type="slidenum">
              <a:rPr lang="en-US" smtClean="0"/>
              <a:t>18</a:t>
            </a:fld>
            <a:endParaRPr lang="en-US"/>
          </a:p>
        </p:txBody>
      </p:sp>
    </p:spTree>
    <p:extLst>
      <p:ext uri="{BB962C8B-B14F-4D97-AF65-F5344CB8AC3E}">
        <p14:creationId xmlns:p14="http://schemas.microsoft.com/office/powerpoint/2010/main" val="314043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B62A-FD4E-40E7-AAF3-D3E096C8453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17BB8F-D13A-4FDD-BA2C-1016C6E4D8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43EE8DC-8436-4507-A6CA-373FB5529B23}"/>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5" name="Footer Placeholder 4">
            <a:extLst>
              <a:ext uri="{FF2B5EF4-FFF2-40B4-BE49-F238E27FC236}">
                <a16:creationId xmlns:a16="http://schemas.microsoft.com/office/drawing/2014/main" id="{085721F5-A5F5-4637-940A-24FF186BB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6DB6E-DBD1-49EC-A260-9FB80CE73944}"/>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68433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FC1B-322E-477E-B0AC-1BE927D77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1AF56-7B09-4A8F-813C-7B53B0A51E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79E72-F80D-49A5-85BF-C18D9559BA3B}"/>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5" name="Footer Placeholder 4">
            <a:extLst>
              <a:ext uri="{FF2B5EF4-FFF2-40B4-BE49-F238E27FC236}">
                <a16:creationId xmlns:a16="http://schemas.microsoft.com/office/drawing/2014/main" id="{3B5442AC-B54F-4A1A-BD9C-9F5A2B2B3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C1054-F440-484E-93DA-E5B5BF2CF35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65016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5810-1B01-4EF0-B944-F02BBECC916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00C68D2-C6AF-4FD5-A64A-54F62CD707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D6356-3257-473D-A70B-E699EE4C879E}"/>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5" name="Footer Placeholder 4">
            <a:extLst>
              <a:ext uri="{FF2B5EF4-FFF2-40B4-BE49-F238E27FC236}">
                <a16:creationId xmlns:a16="http://schemas.microsoft.com/office/drawing/2014/main" id="{61DCE1CB-F454-4915-8649-22BC5CEDF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5AB00-B328-4320-ADA7-33F146A83E1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19665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F110-2FF8-4B35-BAAF-26B898AAD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45A1B-2798-42CE-ADD1-7E36865EE3F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2E522-B68E-4240-ADA3-51E91B22E3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3C1B81-A93E-4EE3-A53A-CB17B2471E8B}"/>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6" name="Footer Placeholder 5">
            <a:extLst>
              <a:ext uri="{FF2B5EF4-FFF2-40B4-BE49-F238E27FC236}">
                <a16:creationId xmlns:a16="http://schemas.microsoft.com/office/drawing/2014/main" id="{460B0E54-7517-436C-9DFF-CB0351858F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3C7B35-881A-4A5E-A743-471D262139E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63685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94BE-C194-423E-B0C8-8FE4663D26A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23CB2-178A-418D-BDAF-7597E64216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7E9937-3F99-4F80-932A-68BD3A8D020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BFB5D7-EE88-4BF5-9C73-E9846C65AD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575BEF3-E95F-4F92-8A6F-F046DAD6405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F9967-188C-42E6-B588-C7E443A877E9}"/>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8" name="Footer Placeholder 7">
            <a:extLst>
              <a:ext uri="{FF2B5EF4-FFF2-40B4-BE49-F238E27FC236}">
                <a16:creationId xmlns:a16="http://schemas.microsoft.com/office/drawing/2014/main" id="{B2467CED-39F2-4F54-9497-39C549E07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26347-A1C9-4635-8F5B-74F8E51EB4C0}"/>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67367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40B9-8388-4107-B35E-78BAC132E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7204D-D1D1-4A3E-9909-39C4F8D809AF}"/>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4" name="Footer Placeholder 3">
            <a:extLst>
              <a:ext uri="{FF2B5EF4-FFF2-40B4-BE49-F238E27FC236}">
                <a16:creationId xmlns:a16="http://schemas.microsoft.com/office/drawing/2014/main" id="{8C93B484-6148-4069-A5CA-16DE6DA17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93054-F816-42D9-BB09-5630C3E6F8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23964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51928-BE1A-4798-95BD-CB6DD0B933F3}"/>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3" name="Footer Placeholder 2">
            <a:extLst>
              <a:ext uri="{FF2B5EF4-FFF2-40B4-BE49-F238E27FC236}">
                <a16:creationId xmlns:a16="http://schemas.microsoft.com/office/drawing/2014/main" id="{AA7C762A-B7FD-4738-9694-12CF66C17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8B615C-25ED-41AC-B361-97936352D420}"/>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704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8629-2628-4EE0-9DA5-4BFA6761B0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621966-0512-49A3-9308-10FA121A12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D3D2E-4354-4E29-9F3B-0CBD0D3EB8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127606-04B2-4762-B2A7-EB4A49EF1E16}"/>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6" name="Footer Placeholder 5">
            <a:extLst>
              <a:ext uri="{FF2B5EF4-FFF2-40B4-BE49-F238E27FC236}">
                <a16:creationId xmlns:a16="http://schemas.microsoft.com/office/drawing/2014/main" id="{6788303A-F6DD-4DF4-AC22-D8E719D04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35A7F-DFD0-436D-9359-45C7F588454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827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52A2-DD8A-4161-9BEC-B9BEF4C8AD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05CC8F2-33B2-4B38-8C46-081B8A0BA41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1C2A89F-6C49-49CA-8A98-3C74484999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64C310-3E12-4B84-891A-C52109860549}"/>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6" name="Footer Placeholder 5">
            <a:extLst>
              <a:ext uri="{FF2B5EF4-FFF2-40B4-BE49-F238E27FC236}">
                <a16:creationId xmlns:a16="http://schemas.microsoft.com/office/drawing/2014/main" id="{EF6197AA-2C1B-4F28-91AB-ADDB57940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50DD1-4743-4793-B9F9-2DFEA148F7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4921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2927-F659-445C-B695-F606742C5A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11996A-A2A0-491D-9190-34D8901D25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2EFED-8709-4A97-99E9-C1EBE40B2326}"/>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5" name="Footer Placeholder 4">
            <a:extLst>
              <a:ext uri="{FF2B5EF4-FFF2-40B4-BE49-F238E27FC236}">
                <a16:creationId xmlns:a16="http://schemas.microsoft.com/office/drawing/2014/main" id="{B59D9369-1CCD-4A12-89FA-856C3CE20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ABE37-F75C-451F-BCF5-6C292F3E08A5}"/>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65578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5B464-C6EF-4419-AC62-C2FE43BC5F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9E5E0-DDA4-43F6-B013-4DF0879A424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C83F7-73E2-4CA6-93E8-A9588DBAAB18}"/>
              </a:ext>
            </a:extLst>
          </p:cNvPr>
          <p:cNvSpPr>
            <a:spLocks noGrp="1"/>
          </p:cNvSpPr>
          <p:nvPr>
            <p:ph type="dt" sz="half" idx="10"/>
          </p:nvPr>
        </p:nvSpPr>
        <p:spPr/>
        <p:txBody>
          <a:bodyPr/>
          <a:lstStyle/>
          <a:p>
            <a:fld id="{F4D57BDD-E64A-4D27-8978-82FFCA18A12C}" type="datetimeFigureOut">
              <a:rPr lang="en-US" smtClean="0"/>
              <a:t>11/18/2022</a:t>
            </a:fld>
            <a:endParaRPr lang="en-US"/>
          </a:p>
        </p:txBody>
      </p:sp>
      <p:sp>
        <p:nvSpPr>
          <p:cNvPr id="5" name="Footer Placeholder 4">
            <a:extLst>
              <a:ext uri="{FF2B5EF4-FFF2-40B4-BE49-F238E27FC236}">
                <a16:creationId xmlns:a16="http://schemas.microsoft.com/office/drawing/2014/main" id="{8A425021-514C-437A-9F79-4B7027BE6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FABD2-F1B6-4817-92B7-A57EE6CFF3E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8829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6DDCA-C33A-4763-BA6D-DA248756CE12}" type="datetimeFigureOut">
              <a:rPr lang="en-US" smtClean="0"/>
              <a:pPr/>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E9FA-BCB4-482C-9B3B-565FDC8357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DDCA-C33A-4763-BA6D-DA248756CE12}" type="datetimeFigureOut">
              <a:rPr lang="en-US" smtClean="0"/>
              <a:pPr/>
              <a:t>11/18/2022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7E9FA-BCB4-482C-9B3B-565FDC8357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E7FFB-14B9-4531-B823-64AEE5D59D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27CBD-DE23-4A8F-AC30-232035CBB3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2EA4F-44C3-44E6-89EE-F6A6ECDAAEB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D57BDD-E64A-4D27-8978-82FFCA18A12C}" type="datetimeFigureOut">
              <a:rPr lang="en-US" smtClean="0"/>
              <a:pPr/>
              <a:t>11/18/2022</a:t>
            </a:fld>
            <a:endParaRPr lang="en-US" dirty="0"/>
          </a:p>
        </p:txBody>
      </p:sp>
      <p:sp>
        <p:nvSpPr>
          <p:cNvPr id="5" name="Footer Placeholder 4">
            <a:extLst>
              <a:ext uri="{FF2B5EF4-FFF2-40B4-BE49-F238E27FC236}">
                <a16:creationId xmlns:a16="http://schemas.microsoft.com/office/drawing/2014/main" id="{6213574F-4F87-4E98-9E4E-EECE3D1DE9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5616C0-5654-4672-B2BB-D1041FC048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1204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s.org/content/acs/en/climatescience/energybalance/predictedplanetarytemperatur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5/2008BAMS2634.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nasa.gov/sites/default/files/thumbnails/image/ceres-poster-011-v2.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asa.gov/sites/default/files/thumbnails/image/ceres-poster-011-v2.jpg" TargetMode="External"/><Relationship Id="rId2" Type="http://schemas.openxmlformats.org/officeDocument/2006/relationships/hyperlink" Target="https://doi.org/10.1175/2008BAMS2634.1"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75/2008BAMS263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nasa.gov/sites/default/files/thumbnails/image/ceres-poster-011-v2.jpg"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ndex.php?curid=348180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arthobservatory.nasa.gov/Features/EnergyBalanc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en.wikipedia.org/wiki/User:Dragons_flight"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mmons.wikimedia.org/wiki/File:Atmospheric_Transmission.svg" TargetMode="External"/><Relationship Id="rId5" Type="http://schemas.openxmlformats.org/officeDocument/2006/relationships/hyperlink" Target="https://creativecommons.org/publicdomain/zero/1.0/deed.en" TargetMode="External"/><Relationship Id="rId4" Type="http://schemas.openxmlformats.org/officeDocument/2006/relationships/hyperlink" Target="https://en.wikipedia.org/wiki/en:Creative_Comm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alchange.gov/browse/multimedia/global-temperature-and-carbon-diox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climate.gov/media/14596" TargetMode="External"/><Relationship Id="rId7" Type="http://schemas.openxmlformats.org/officeDocument/2006/relationships/hyperlink" Target="https://www.globalcarbonproject.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ourworldindata.org/co2-and-other-greenhouse-gas-emissions#how-have-global-co2-emissions-changed-over-time" TargetMode="External"/><Relationship Id="rId5" Type="http://schemas.openxmlformats.org/officeDocument/2006/relationships/hyperlink" Target="https://iac.ethz.ch/" TargetMode="External"/><Relationship Id="rId4" Type="http://schemas.openxmlformats.org/officeDocument/2006/relationships/hyperlink" Target="https://www.esrl.noaa.gov/gmd/ccgg/trends/data.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e-education.psu.edu/earth103/node/1019%20on%209/17/20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limate.gov/data/Temperature--Yearly--Difference-from-average--Global/03-broadcast/Temperature--Yearly--Difference-from-average--Global--2021-00-00--broadcast.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jpl.nasa.gov/edu/images/activities/inverse_square_law.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acs.org/content/acs/en/climatescience/energybalance/predictedplanetarytemperature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cs.org/content/acs/en/climatescience/energybalance/predictedplanetarytemperatur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cs.org/content/acs/en/climatescience/energybalance/predictedplanetarytemperatur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5672-40FF-CBD4-DD08-B08191D8FAC7}"/>
              </a:ext>
            </a:extLst>
          </p:cNvPr>
          <p:cNvSpPr>
            <a:spLocks noGrp="1"/>
          </p:cNvSpPr>
          <p:nvPr>
            <p:ph type="title"/>
          </p:nvPr>
        </p:nvSpPr>
        <p:spPr/>
        <p:txBody>
          <a:bodyPr>
            <a:normAutofit/>
          </a:bodyPr>
          <a:lstStyle/>
          <a:p>
            <a:r>
              <a:rPr lang="en-US" dirty="0">
                <a:solidFill>
                  <a:schemeClr val="bg1">
                    <a:lumMod val="95000"/>
                  </a:schemeClr>
                </a:solidFill>
              </a:rPr>
              <a:t>How Trace Gasses Can Change Climate</a:t>
            </a:r>
            <a:br>
              <a:rPr lang="en-US" dirty="0">
                <a:solidFill>
                  <a:schemeClr val="bg1">
                    <a:lumMod val="95000"/>
                  </a:schemeClr>
                </a:solidFill>
              </a:rPr>
            </a:br>
            <a:r>
              <a:rPr lang="en-US" sz="2400" dirty="0">
                <a:solidFill>
                  <a:schemeClr val="bg1">
                    <a:lumMod val="95000"/>
                  </a:schemeClr>
                </a:solidFill>
              </a:rPr>
              <a:t>Mark van Roojen</a:t>
            </a:r>
            <a:br>
              <a:rPr lang="en-US" dirty="0">
                <a:solidFill>
                  <a:schemeClr val="bg1">
                    <a:lumMod val="95000"/>
                  </a:schemeClr>
                </a:solidFill>
              </a:rPr>
            </a:br>
            <a:r>
              <a:rPr lang="en-US" sz="1800" dirty="0">
                <a:solidFill>
                  <a:schemeClr val="bg1">
                    <a:lumMod val="95000"/>
                  </a:schemeClr>
                </a:solidFill>
              </a:rPr>
              <a:t>11/15/2022</a:t>
            </a:r>
          </a:p>
        </p:txBody>
      </p:sp>
      <p:sp>
        <p:nvSpPr>
          <p:cNvPr id="3" name="Content Placeholder 2">
            <a:extLst>
              <a:ext uri="{FF2B5EF4-FFF2-40B4-BE49-F238E27FC236}">
                <a16:creationId xmlns:a16="http://schemas.microsoft.com/office/drawing/2014/main" id="{3A97A23F-CF9D-AD0B-E1C9-4D18236A4AB1}"/>
              </a:ext>
            </a:extLst>
          </p:cNvPr>
          <p:cNvSpPr>
            <a:spLocks noGrp="1"/>
          </p:cNvSpPr>
          <p:nvPr>
            <p:ph idx="1"/>
          </p:nvPr>
        </p:nvSpPr>
        <p:spPr>
          <a:xfrm>
            <a:off x="628650" y="5816097"/>
            <a:ext cx="7886700" cy="360865"/>
          </a:xfrm>
        </p:spPr>
        <p:txBody>
          <a:bodyPr>
            <a:normAutofit/>
          </a:bodyPr>
          <a:lstStyle/>
          <a:p>
            <a:r>
              <a:rPr lang="en-US" sz="1400" dirty="0">
                <a:solidFill>
                  <a:schemeClr val="bg1"/>
                </a:solidFill>
              </a:rPr>
              <a:t>licensed under a Creative Commons Attribution-</a:t>
            </a:r>
            <a:r>
              <a:rPr lang="en-US" sz="1400" dirty="0" err="1">
                <a:solidFill>
                  <a:schemeClr val="bg1"/>
                </a:solidFill>
              </a:rPr>
              <a:t>ShareAlike</a:t>
            </a:r>
            <a:r>
              <a:rPr lang="en-US" sz="1400" dirty="0">
                <a:solidFill>
                  <a:schemeClr val="bg1"/>
                </a:solidFill>
              </a:rPr>
              <a:t> 4.0 International License.</a:t>
            </a:r>
          </a:p>
        </p:txBody>
      </p:sp>
      <p:graphicFrame>
        <p:nvGraphicFramePr>
          <p:cNvPr id="5" name="Object 4">
            <a:extLst>
              <a:ext uri="{FF2B5EF4-FFF2-40B4-BE49-F238E27FC236}">
                <a16:creationId xmlns:a16="http://schemas.microsoft.com/office/drawing/2014/main" id="{F5F7DD30-2ADF-455E-175C-B513C3D6875B}"/>
              </a:ext>
            </a:extLst>
          </p:cNvPr>
          <p:cNvGraphicFramePr>
            <a:graphicFrameLocks noChangeAspect="1"/>
          </p:cNvGraphicFramePr>
          <p:nvPr>
            <p:extLst>
              <p:ext uri="{D42A27DB-BD31-4B8C-83A1-F6EECF244321}">
                <p14:modId xmlns:p14="http://schemas.microsoft.com/office/powerpoint/2010/main" val="3487195932"/>
              </p:ext>
            </p:extLst>
          </p:nvPr>
        </p:nvGraphicFramePr>
        <p:xfrm>
          <a:off x="4240763" y="1041903"/>
          <a:ext cx="4248150" cy="4229680"/>
        </p:xfrm>
        <a:graphic>
          <a:graphicData uri="http://schemas.openxmlformats.org/presentationml/2006/ole">
            <mc:AlternateContent xmlns:mc="http://schemas.openxmlformats.org/markup-compatibility/2006">
              <mc:Choice xmlns:v="urn:schemas-microsoft-com:vml" Requires="v">
                <p:oleObj name="Image" r:id="rId2" imgW="4381920" imgH="4362840" progId="Photoshop.Image.13">
                  <p:embed/>
                </p:oleObj>
              </mc:Choice>
              <mc:Fallback>
                <p:oleObj name="Image" r:id="rId2" imgW="4381920" imgH="4362840" progId="Photoshop.Image.13">
                  <p:embed/>
                  <p:pic>
                    <p:nvPicPr>
                      <p:cNvPr id="0" name=""/>
                      <p:cNvPicPr/>
                      <p:nvPr/>
                    </p:nvPicPr>
                    <p:blipFill>
                      <a:blip r:embed="rId3"/>
                      <a:stretch>
                        <a:fillRect/>
                      </a:stretch>
                    </p:blipFill>
                    <p:spPr>
                      <a:xfrm>
                        <a:off x="4240763" y="1041903"/>
                        <a:ext cx="4248150" cy="422968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2DE05DF9-0E64-5321-AED5-82C0EE68A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153635"/>
            <a:ext cx="838200" cy="295275"/>
          </a:xfrm>
          <a:prstGeom prst="rect">
            <a:avLst/>
          </a:prstGeom>
        </p:spPr>
      </p:pic>
    </p:spTree>
    <p:extLst>
      <p:ext uri="{BB962C8B-B14F-4D97-AF65-F5344CB8AC3E}">
        <p14:creationId xmlns:p14="http://schemas.microsoft.com/office/powerpoint/2010/main" val="354335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3600" dirty="0"/>
              <a:t>Oversimplified Explanation – atmosphere added</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442DFFF-4DB8-4D04-AE79-9E4F6A1A24C6}"/>
              </a:ext>
            </a:extLst>
          </p:cNvPr>
          <p:cNvGraphicFramePr>
            <a:graphicFrameLocks noGrp="1"/>
          </p:cNvGraphicFramePr>
          <p:nvPr>
            <p:ph idx="1"/>
            <p:extLst>
              <p:ext uri="{D42A27DB-BD31-4B8C-83A1-F6EECF244321}">
                <p14:modId xmlns:p14="http://schemas.microsoft.com/office/powerpoint/2010/main" val="3573975455"/>
              </p:ext>
            </p:extLst>
          </p:nvPr>
        </p:nvGraphicFramePr>
        <p:xfrm>
          <a:off x="3891816" y="313944"/>
          <a:ext cx="4885203" cy="631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26275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Predicted planetary mean temp. vs. actual </a:t>
            </a:r>
            <a:br>
              <a:rPr lang="en-US" dirty="0"/>
            </a:br>
            <a:r>
              <a:rPr lang="en-US" sz="2400" dirty="0"/>
              <a:t>S</a:t>
            </a:r>
            <a:r>
              <a:rPr lang="en-US" sz="1400" baseline="-25000" dirty="0"/>
              <a:t>ave</a:t>
            </a:r>
            <a:r>
              <a:rPr lang="en-US" sz="2400" dirty="0"/>
              <a:t> is a measure of the intensity of the average light intensity </a:t>
            </a:r>
            <a:br>
              <a:rPr lang="en-US" sz="2400" dirty="0"/>
            </a:br>
            <a:r>
              <a:rPr lang="en-US" sz="2200" dirty="0"/>
              <a:t>α = Albedo = a measure of reflectance</a:t>
            </a:r>
            <a:br>
              <a:rPr lang="en-US" dirty="0"/>
            </a:br>
            <a:r>
              <a:rPr lang="en-US" dirty="0"/>
              <a:t> </a:t>
            </a:r>
            <a:r>
              <a:rPr lang="en-US" sz="800" dirty="0"/>
              <a:t>(from American Chemical Society web page at </a:t>
            </a:r>
            <a:r>
              <a:rPr lang="en-US" sz="800" dirty="0">
                <a:hlinkClick r:id="rId3"/>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nvPr>
        </p:nvGraphicFramePr>
        <p:xfrm>
          <a:off x="609601" y="2590800"/>
          <a:ext cx="7696199" cy="377952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r h="731520">
                <a:tc>
                  <a:txBody>
                    <a:bodyPr/>
                    <a:lstStyle/>
                    <a:p>
                      <a:r>
                        <a:rPr lang="en-US" sz="1400" dirty="0"/>
                        <a:t>Observed</a:t>
                      </a:r>
                    </a:p>
                    <a:p>
                      <a:r>
                        <a:rPr lang="en-US" sz="1400" dirty="0"/>
                        <a:t>Temperature</a:t>
                      </a:r>
                    </a:p>
                    <a:p>
                      <a:r>
                        <a:rPr lang="en-US" sz="1400" dirty="0"/>
                        <a:t>Celsius</a:t>
                      </a:r>
                    </a:p>
                  </a:txBody>
                  <a:tcPr/>
                </a:tc>
                <a:tc>
                  <a:txBody>
                    <a:bodyPr/>
                    <a:lstStyle/>
                    <a:p>
                      <a:pPr algn="ctr"/>
                      <a:r>
                        <a:rPr lang="en-US" dirty="0"/>
                        <a:t>167⁰C*</a:t>
                      </a:r>
                    </a:p>
                    <a:p>
                      <a:pPr algn="ctr"/>
                      <a:r>
                        <a:rPr lang="en-US" sz="800" dirty="0"/>
                        <a:t>Because Mercury has no atmosphere this number is not directly comparable but an average of large swings</a:t>
                      </a:r>
                    </a:p>
                  </a:txBody>
                  <a:tcPr/>
                </a:tc>
                <a:tc>
                  <a:txBody>
                    <a:bodyPr/>
                    <a:lstStyle/>
                    <a:p>
                      <a:pPr algn="ctr"/>
                      <a:r>
                        <a:rPr lang="en-US" dirty="0"/>
                        <a:t>462⁰C</a:t>
                      </a:r>
                    </a:p>
                  </a:txBody>
                  <a:tcPr/>
                </a:tc>
                <a:tc>
                  <a:txBody>
                    <a:bodyPr/>
                    <a:lstStyle/>
                    <a:p>
                      <a:pPr algn="ctr"/>
                      <a:r>
                        <a:rPr lang="en-US" dirty="0"/>
                        <a:t>15⁰C</a:t>
                      </a:r>
                    </a:p>
                  </a:txBody>
                  <a:tcPr/>
                </a:tc>
                <a:tc>
                  <a:txBody>
                    <a:bodyPr/>
                    <a:lstStyle/>
                    <a:p>
                      <a:pPr algn="ctr"/>
                      <a:r>
                        <a:rPr lang="en-US" dirty="0"/>
                        <a:t>-58⁰C</a:t>
                      </a:r>
                    </a:p>
                  </a:txBody>
                  <a:tcPr/>
                </a:tc>
                <a:extLst>
                  <a:ext uri="{0D108BD9-81ED-4DB2-BD59-A6C34878D82A}">
                    <a16:rowId xmlns:a16="http://schemas.microsoft.com/office/drawing/2014/main" val="949170627"/>
                  </a:ext>
                </a:extLst>
              </a:tr>
            </a:tbl>
          </a:graphicData>
        </a:graphic>
      </p:graphicFrame>
    </p:spTree>
    <p:extLst>
      <p:ext uri="{BB962C8B-B14F-4D97-AF65-F5344CB8AC3E}">
        <p14:creationId xmlns:p14="http://schemas.microsoft.com/office/powerpoint/2010/main" val="107452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BB35-393D-41FC-A9BE-32433C26A4E5}"/>
              </a:ext>
            </a:extLst>
          </p:cNvPr>
          <p:cNvSpPr>
            <a:spLocks noGrp="1"/>
          </p:cNvSpPr>
          <p:nvPr>
            <p:ph type="title"/>
          </p:nvPr>
        </p:nvSpPr>
        <p:spPr>
          <a:xfrm>
            <a:off x="457200" y="274638"/>
            <a:ext cx="8229600" cy="1325562"/>
          </a:xfrm>
        </p:spPr>
        <p:txBody>
          <a:bodyPr>
            <a:normAutofit/>
          </a:bodyPr>
          <a:lstStyle/>
          <a:p>
            <a:r>
              <a:rPr lang="en-US" sz="2000" dirty="0"/>
              <a:t>When a planet’s average temperature is stable the amount coming in and the amount going out as radiation from all sources will be equal.</a:t>
            </a:r>
            <a:br>
              <a:rPr lang="en-US" sz="1000" dirty="0"/>
            </a:br>
            <a:r>
              <a:rPr lang="en-US" sz="900" dirty="0"/>
              <a:t>Information presented here and the basic idea of the graphic presentation is taken from</a:t>
            </a:r>
            <a:br>
              <a:rPr lang="en-US" sz="900" dirty="0"/>
            </a:br>
            <a:r>
              <a:rPr lang="en-US" sz="900" dirty="0"/>
              <a:t>Kevin E. Trenberth, John T. Fasullo, and Jeffrey </a:t>
            </a:r>
            <a:r>
              <a:rPr lang="en-US" sz="900" dirty="0" err="1"/>
              <a:t>Kiehl</a:t>
            </a:r>
            <a:r>
              <a:rPr lang="en-US" sz="900" dirty="0"/>
              <a:t>, EARTH’S GLOBAL ENERGY BUDGET</a:t>
            </a:r>
            <a:r>
              <a:rPr lang="en-US" sz="900" i="1" dirty="0"/>
              <a:t>, Bulletin of the American Meteorological Society </a:t>
            </a:r>
            <a:r>
              <a:rPr lang="en-US" sz="900" dirty="0"/>
              <a:t>(March 2009) </a:t>
            </a:r>
            <a:r>
              <a:rPr lang="en-US" sz="900" dirty="0">
                <a:hlinkClick r:id="rId3"/>
              </a:rPr>
              <a:t>https://doi.org/10.1175/2008BAMS2634.1</a:t>
            </a:r>
            <a:br>
              <a:rPr lang="en-US" sz="900" dirty="0"/>
            </a:br>
            <a:r>
              <a:rPr lang="en-US" sz="900" dirty="0"/>
              <a:t>There is a similar image from NASA at </a:t>
            </a:r>
            <a:r>
              <a:rPr lang="en-US" sz="900" dirty="0">
                <a:hlinkClick r:id="rId4"/>
              </a:rPr>
              <a:t>https://www.nasa.gov/sites/default/files/thumbnails/image/ceres-poster-011-v2.jpg</a:t>
            </a:r>
            <a:r>
              <a:rPr lang="en-US" sz="900" dirty="0"/>
              <a:t> </a:t>
            </a:r>
          </a:p>
        </p:txBody>
      </p:sp>
      <p:pic>
        <p:nvPicPr>
          <p:cNvPr id="5" name="Content Placeholder 4">
            <a:extLst>
              <a:ext uri="{FF2B5EF4-FFF2-40B4-BE49-F238E27FC236}">
                <a16:creationId xmlns:a16="http://schemas.microsoft.com/office/drawing/2014/main" id="{F23D358D-130F-4529-8A29-658FD6F947F6}"/>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853443" y="1828800"/>
            <a:ext cx="7498076" cy="4686298"/>
          </a:xfrm>
        </p:spPr>
      </p:pic>
    </p:spTree>
    <p:extLst>
      <p:ext uri="{BB962C8B-B14F-4D97-AF65-F5344CB8AC3E}">
        <p14:creationId xmlns:p14="http://schemas.microsoft.com/office/powerpoint/2010/main" val="9851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BB35-393D-41FC-A9BE-32433C26A4E5}"/>
              </a:ext>
            </a:extLst>
          </p:cNvPr>
          <p:cNvSpPr>
            <a:spLocks noGrp="1"/>
          </p:cNvSpPr>
          <p:nvPr>
            <p:ph type="title"/>
          </p:nvPr>
        </p:nvSpPr>
        <p:spPr>
          <a:xfrm>
            <a:off x="457200" y="274638"/>
            <a:ext cx="8229600" cy="1325562"/>
          </a:xfrm>
        </p:spPr>
        <p:txBody>
          <a:bodyPr>
            <a:normAutofit/>
          </a:bodyPr>
          <a:lstStyle/>
          <a:p>
            <a:r>
              <a:rPr lang="en-US" sz="2000" dirty="0"/>
              <a:t>Energy leaving the Earth as radiation comes from both the surface and the atmosphere. </a:t>
            </a:r>
            <a:br>
              <a:rPr lang="en-US" sz="1000" dirty="0"/>
            </a:br>
            <a:r>
              <a:rPr lang="en-US" sz="900" dirty="0"/>
              <a:t>Information presented here and the basic idea of the graphic presentation is taken from</a:t>
            </a:r>
            <a:br>
              <a:rPr lang="en-US" sz="900" dirty="0"/>
            </a:br>
            <a:r>
              <a:rPr lang="en-US" sz="900" dirty="0"/>
              <a:t>Kevin E. Trenberth, John T. Fasullo, and Jeffrey </a:t>
            </a:r>
            <a:r>
              <a:rPr lang="en-US" sz="900" dirty="0" err="1"/>
              <a:t>Kiehl</a:t>
            </a:r>
            <a:r>
              <a:rPr lang="en-US" sz="900" dirty="0"/>
              <a:t>, EARTH’S GLOBAL ENERGY BUDGET</a:t>
            </a:r>
            <a:r>
              <a:rPr lang="en-US" sz="900" i="1" dirty="0"/>
              <a:t>, Bulletin of the American Meteorological Society </a:t>
            </a:r>
            <a:r>
              <a:rPr lang="en-US" sz="900" dirty="0"/>
              <a:t>(March 2009) </a:t>
            </a:r>
            <a:r>
              <a:rPr lang="en-US" sz="900" dirty="0">
                <a:hlinkClick r:id="rId2"/>
              </a:rPr>
              <a:t>https://doi.org/10.1175/2008BAMS2634.1</a:t>
            </a:r>
            <a:br>
              <a:rPr lang="en-US" sz="900" dirty="0"/>
            </a:br>
            <a:r>
              <a:rPr lang="en-US" sz="900" dirty="0"/>
              <a:t>There is a similar image from NASA at </a:t>
            </a:r>
            <a:r>
              <a:rPr lang="en-US" sz="900" dirty="0">
                <a:hlinkClick r:id="rId3"/>
              </a:rPr>
              <a:t>https://www.nasa.gov/sites/default/files/thumbnails/image/ceres-poster-011-v2.jpg</a:t>
            </a:r>
            <a:r>
              <a:rPr lang="en-US" sz="900" dirty="0"/>
              <a:t> </a:t>
            </a:r>
          </a:p>
        </p:txBody>
      </p:sp>
      <p:pic>
        <p:nvPicPr>
          <p:cNvPr id="5" name="Content Placeholder 4">
            <a:extLst>
              <a:ext uri="{FF2B5EF4-FFF2-40B4-BE49-F238E27FC236}">
                <a16:creationId xmlns:a16="http://schemas.microsoft.com/office/drawing/2014/main" id="{F23D358D-130F-4529-8A29-658FD6F947F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609600" y="1676397"/>
            <a:ext cx="8077200" cy="5048251"/>
          </a:xfrm>
        </p:spPr>
      </p:pic>
    </p:spTree>
    <p:extLst>
      <p:ext uri="{BB962C8B-B14F-4D97-AF65-F5344CB8AC3E}">
        <p14:creationId xmlns:p14="http://schemas.microsoft.com/office/powerpoint/2010/main" val="109199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BB35-393D-41FC-A9BE-32433C26A4E5}"/>
              </a:ext>
            </a:extLst>
          </p:cNvPr>
          <p:cNvSpPr>
            <a:spLocks noGrp="1"/>
          </p:cNvSpPr>
          <p:nvPr>
            <p:ph type="title"/>
          </p:nvPr>
        </p:nvSpPr>
        <p:spPr>
          <a:xfrm>
            <a:off x="457200" y="274638"/>
            <a:ext cx="8229600" cy="1325562"/>
          </a:xfrm>
        </p:spPr>
        <p:txBody>
          <a:bodyPr>
            <a:normAutofit/>
          </a:bodyPr>
          <a:lstStyle/>
          <a:p>
            <a:r>
              <a:rPr lang="en-US" sz="2000" dirty="0"/>
              <a:t>Note that much of the energy radiating back out from the earth is either absorbed or reflected back by the atmosphere. </a:t>
            </a:r>
            <a:br>
              <a:rPr lang="en-US" sz="1000" dirty="0"/>
            </a:br>
            <a:r>
              <a:rPr lang="en-US" sz="900" dirty="0"/>
              <a:t>Information presented here and the basic idea of the graphic presentation is taken from</a:t>
            </a:r>
            <a:br>
              <a:rPr lang="en-US" sz="900" dirty="0"/>
            </a:br>
            <a:r>
              <a:rPr lang="en-US" sz="900" dirty="0"/>
              <a:t>Kevin E. Trenberth, John T. Fasullo, and Jeffrey </a:t>
            </a:r>
            <a:r>
              <a:rPr lang="en-US" sz="900" dirty="0" err="1"/>
              <a:t>Kiehl</a:t>
            </a:r>
            <a:r>
              <a:rPr lang="en-US" sz="900" dirty="0"/>
              <a:t>, EARTH’S GLOBAL ENERGY BUDGET</a:t>
            </a:r>
            <a:r>
              <a:rPr lang="en-US" sz="900" i="1" dirty="0"/>
              <a:t>, Bulletin of the American Meteorological Society </a:t>
            </a:r>
            <a:r>
              <a:rPr lang="en-US" sz="900" dirty="0"/>
              <a:t>(March 2009) </a:t>
            </a:r>
            <a:r>
              <a:rPr lang="en-US" sz="900" dirty="0">
                <a:hlinkClick r:id="rId3"/>
              </a:rPr>
              <a:t>https://doi.org/10.1175/2008BAMS2634.1</a:t>
            </a:r>
            <a:br>
              <a:rPr lang="en-US" sz="900" dirty="0"/>
            </a:br>
            <a:r>
              <a:rPr lang="en-US" sz="900" dirty="0"/>
              <a:t>There is a similar image from NASA at </a:t>
            </a:r>
            <a:r>
              <a:rPr lang="en-US" sz="900" dirty="0">
                <a:hlinkClick r:id="rId4"/>
              </a:rPr>
              <a:t>https://www.nasa.gov/sites/default/files/thumbnails/image/ceres-poster-011-v2.jpg</a:t>
            </a:r>
            <a:r>
              <a:rPr lang="en-US" sz="900" dirty="0"/>
              <a:t> </a:t>
            </a:r>
          </a:p>
        </p:txBody>
      </p:sp>
      <p:pic>
        <p:nvPicPr>
          <p:cNvPr id="5" name="Content Placeholder 4">
            <a:extLst>
              <a:ext uri="{FF2B5EF4-FFF2-40B4-BE49-F238E27FC236}">
                <a16:creationId xmlns:a16="http://schemas.microsoft.com/office/drawing/2014/main" id="{F23D358D-130F-4529-8A29-658FD6F947F6}"/>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853443" y="1828800"/>
            <a:ext cx="7498076" cy="4686298"/>
          </a:xfrm>
        </p:spPr>
      </p:pic>
    </p:spTree>
    <p:extLst>
      <p:ext uri="{BB962C8B-B14F-4D97-AF65-F5344CB8AC3E}">
        <p14:creationId xmlns:p14="http://schemas.microsoft.com/office/powerpoint/2010/main" val="402252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US" sz="4000" dirty="0">
                <a:solidFill>
                  <a:schemeClr val="bg1"/>
                </a:solidFill>
              </a:rPr>
              <a:t>Earth’s Atmosphere</a:t>
            </a:r>
          </a:p>
        </p:txBody>
      </p:sp>
      <p:graphicFrame>
        <p:nvGraphicFramePr>
          <p:cNvPr id="12" name="Content Placeholder 2">
            <a:extLst>
              <a:ext uri="{FF2B5EF4-FFF2-40B4-BE49-F238E27FC236}">
                <a16:creationId xmlns:a16="http://schemas.microsoft.com/office/drawing/2014/main" id="{9C5010B4-501D-481B-AA93-4334B5C1B5B0}"/>
              </a:ext>
            </a:extLst>
          </p:cNvPr>
          <p:cNvGraphicFramePr>
            <a:graphicFrameLocks noGrp="1"/>
          </p:cNvGraphicFramePr>
          <p:nvPr>
            <p:ph idx="1"/>
            <p:extLst>
              <p:ext uri="{D42A27DB-BD31-4B8C-83A1-F6EECF244321}">
                <p14:modId xmlns:p14="http://schemas.microsoft.com/office/powerpoint/2010/main" val="2959275447"/>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90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Atmospheric Transparency/Opacity</a:t>
            </a:r>
            <a:br>
              <a:rPr lang="en-US" dirty="0"/>
            </a:br>
            <a:r>
              <a:rPr lang="en-US" sz="2200" dirty="0"/>
              <a:t>Grey areas represent wavelengths at which atmosphere is more transparent</a:t>
            </a:r>
            <a:br>
              <a:rPr lang="en-US" dirty="0"/>
            </a:br>
            <a:r>
              <a:rPr lang="fr-FR" sz="1000" dirty="0"/>
              <a:t>Public Domain, </a:t>
            </a:r>
            <a:r>
              <a:rPr lang="fr-FR" sz="1000" dirty="0">
                <a:hlinkClick r:id="rId3"/>
              </a:rPr>
              <a:t>https://commons.wikimedia.org/w/index.php?curid=34818020</a:t>
            </a:r>
            <a:r>
              <a:rPr lang="fr-FR" sz="1000" dirty="0"/>
              <a:t> (US Navy </a:t>
            </a:r>
            <a:r>
              <a:rPr lang="fr-FR" sz="1000" dirty="0" err="1"/>
              <a:t>generated</a:t>
            </a:r>
            <a:r>
              <a:rPr lang="fr-FR" sz="1000" dirty="0"/>
              <a:t> image </a:t>
            </a:r>
            <a:r>
              <a:rPr lang="fr-FR" sz="1000" dirty="0" err="1"/>
              <a:t>converted</a:t>
            </a:r>
            <a:r>
              <a:rPr lang="fr-FR" sz="1000" dirty="0"/>
              <a:t> to black &amp; white)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533400" y="2097069"/>
            <a:ext cx="7924800" cy="4402667"/>
          </a:xfrm>
        </p:spPr>
      </p:pic>
      <p:sp>
        <p:nvSpPr>
          <p:cNvPr id="6" name="TextBox 5">
            <a:extLst>
              <a:ext uri="{FF2B5EF4-FFF2-40B4-BE49-F238E27FC236}">
                <a16:creationId xmlns:a16="http://schemas.microsoft.com/office/drawing/2014/main" id="{9C67C0D4-31C0-4CB1-9323-535E59A2E14B}"/>
              </a:ext>
            </a:extLst>
          </p:cNvPr>
          <p:cNvSpPr txBox="1"/>
          <p:nvPr/>
        </p:nvSpPr>
        <p:spPr>
          <a:xfrm>
            <a:off x="990600" y="1752600"/>
            <a:ext cx="1371600" cy="430887"/>
          </a:xfrm>
          <a:prstGeom prst="rect">
            <a:avLst/>
          </a:prstGeom>
          <a:noFill/>
        </p:spPr>
        <p:txBody>
          <a:bodyPr wrap="square" rtlCol="0">
            <a:spAutoFit/>
          </a:bodyPr>
          <a:lstStyle/>
          <a:p>
            <a:r>
              <a:rPr lang="en-US" sz="1100" dirty="0"/>
              <a:t>Visible light comes through here.</a:t>
            </a:r>
          </a:p>
        </p:txBody>
      </p:sp>
      <p:cxnSp>
        <p:nvCxnSpPr>
          <p:cNvPr id="8" name="Straight Arrow Connector 7">
            <a:extLst>
              <a:ext uri="{FF2B5EF4-FFF2-40B4-BE49-F238E27FC236}">
                <a16:creationId xmlns:a16="http://schemas.microsoft.com/office/drawing/2014/main" id="{05099171-3B5C-4BD6-BE73-526078FF9505}"/>
              </a:ext>
            </a:extLst>
          </p:cNvPr>
          <p:cNvCxnSpPr/>
          <p:nvPr/>
        </p:nvCxnSpPr>
        <p:spPr>
          <a:xfrm>
            <a:off x="1371600" y="2183487"/>
            <a:ext cx="76200" cy="1093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1245DB3F-01C8-41EB-9A3A-44667DB66C4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966977" y="1694193"/>
            <a:ext cx="7210048" cy="1063481"/>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05E12-0AC6-4FB2-846A-4EB90DC1902F}"/>
              </a:ext>
            </a:extLst>
          </p:cNvPr>
          <p:cNvSpPr>
            <a:spLocks noGrp="1"/>
          </p:cNvSpPr>
          <p:nvPr>
            <p:ph type="title"/>
          </p:nvPr>
        </p:nvSpPr>
        <p:spPr>
          <a:xfrm>
            <a:off x="966978" y="3429000"/>
            <a:ext cx="6691254" cy="1713305"/>
          </a:xfrm>
        </p:spPr>
        <p:txBody>
          <a:bodyPr vert="horz" lIns="91440" tIns="45720" rIns="91440" bIns="45720" rtlCol="0" anchor="b">
            <a:normAutofit fontScale="90000"/>
          </a:bodyPr>
          <a:lstStyle/>
          <a:p>
            <a:pPr algn="l">
              <a:lnSpc>
                <a:spcPct val="90000"/>
              </a:lnSpc>
            </a:pPr>
            <a:r>
              <a:rPr lang="en-US" sz="1800" kern="1200">
                <a:solidFill>
                  <a:schemeClr val="tx1"/>
                </a:solidFill>
                <a:latin typeface="+mj-lt"/>
                <a:ea typeface="+mj-ea"/>
                <a:cs typeface="+mj-cs"/>
              </a:rPr>
              <a:t>Image from  from NASA page at </a:t>
            </a:r>
            <a:r>
              <a:rPr lang="en-US" sz="1800" kern="1200">
                <a:solidFill>
                  <a:schemeClr val="tx1"/>
                </a:solidFill>
                <a:latin typeface="+mj-lt"/>
                <a:ea typeface="+mj-ea"/>
                <a:cs typeface="+mj-cs"/>
                <a:hlinkClick r:id="rId4"/>
              </a:rPr>
              <a:t>https://earthobservatory.nasa.gov/Features/EnergyBalance</a:t>
            </a:r>
            <a:r>
              <a:rPr lang="en-US" sz="1800" kern="1200">
                <a:solidFill>
                  <a:schemeClr val="tx1"/>
                </a:solidFill>
                <a:latin typeface="+mj-lt"/>
                <a:ea typeface="+mj-ea"/>
                <a:cs typeface="+mj-cs"/>
              </a:rPr>
              <a:t>. They write: “The absorption patterns of water vapor (blue peaks) and carbon dioxide (pink peaks) overlap in some wavelengths. Carbon dioxide is not as strong a greenhouse gas as water vapor, but it absorbs energy in wavelengths (12-15 micrometers) that water vapor does not, partially closing the “window” through which heat radiated by the surface would normally escape to space.” They say they adapted an image from Robert Rhode.</a:t>
            </a:r>
            <a:br>
              <a:rPr lang="en-US" sz="1800" kern="1200">
                <a:solidFill>
                  <a:schemeClr val="tx1"/>
                </a:solidFill>
                <a:latin typeface="+mj-lt"/>
                <a:ea typeface="+mj-ea"/>
                <a:cs typeface="+mj-cs"/>
              </a:rPr>
            </a:br>
            <a:endParaRPr lang="en-US" sz="1800" kern="1200">
              <a:solidFill>
                <a:schemeClr val="tx1"/>
              </a:solidFill>
              <a:latin typeface="+mj-lt"/>
              <a:ea typeface="+mj-ea"/>
              <a:cs typeface="+mj-cs"/>
            </a:endParaRPr>
          </a:p>
        </p:txBody>
      </p:sp>
      <p:sp>
        <p:nvSpPr>
          <p:cNvPr id="10" name="Content Placeholder 9">
            <a:extLst>
              <a:ext uri="{FF2B5EF4-FFF2-40B4-BE49-F238E27FC236}">
                <a16:creationId xmlns:a16="http://schemas.microsoft.com/office/drawing/2014/main" id="{C3148911-A3DD-42C7-890D-BB614DE95CF8}"/>
              </a:ext>
            </a:extLst>
          </p:cNvPr>
          <p:cNvSpPr>
            <a:spLocks noGrp="1"/>
          </p:cNvSpPr>
          <p:nvPr>
            <p:ph idx="1"/>
          </p:nvPr>
        </p:nvSpPr>
        <p:spPr>
          <a:xfrm>
            <a:off x="966977" y="5142305"/>
            <a:ext cx="5490973" cy="753165"/>
          </a:xfrm>
        </p:spPr>
        <p:txBody>
          <a:bodyPr vert="horz" lIns="91440" tIns="45720" rIns="91440" bIns="45720" rtlCol="0" anchor="t">
            <a:normAutofit fontScale="85000" lnSpcReduction="10000"/>
          </a:bodyPr>
          <a:lstStyle/>
          <a:p>
            <a:pPr marL="0" indent="0">
              <a:lnSpc>
                <a:spcPct val="90000"/>
              </a:lnSpc>
              <a:spcBef>
                <a:spcPts val="1000"/>
              </a:spcBef>
              <a:buNone/>
            </a:pPr>
            <a:r>
              <a:rPr lang="en-US" sz="2600" b="1" kern="1200" dirty="0">
                <a:solidFill>
                  <a:schemeClr val="tx1"/>
                </a:solidFill>
                <a:latin typeface="+mn-lt"/>
                <a:ea typeface="+mn-ea"/>
                <a:cs typeface="+mn-cs"/>
              </a:rPr>
              <a:t>IR Absorption of CO</a:t>
            </a:r>
            <a:r>
              <a:rPr lang="en-US" sz="2600" b="1" kern="1200" baseline="-25000" dirty="0">
                <a:solidFill>
                  <a:schemeClr val="tx1"/>
                </a:solidFill>
                <a:latin typeface="+mn-lt"/>
                <a:ea typeface="+mn-ea"/>
                <a:cs typeface="+mn-cs"/>
              </a:rPr>
              <a:t>2</a:t>
            </a:r>
            <a:r>
              <a:rPr lang="en-US" sz="2600" b="1" kern="1200" dirty="0">
                <a:solidFill>
                  <a:schemeClr val="tx1"/>
                </a:solidFill>
                <a:latin typeface="+mn-lt"/>
                <a:ea typeface="+mn-ea"/>
                <a:cs typeface="+mn-cs"/>
              </a:rPr>
              <a:t> vs. H</a:t>
            </a:r>
            <a:r>
              <a:rPr lang="en-US" sz="2600" b="1" kern="1200" baseline="-25000" dirty="0">
                <a:solidFill>
                  <a:schemeClr val="tx1"/>
                </a:solidFill>
                <a:latin typeface="+mn-lt"/>
                <a:ea typeface="+mn-ea"/>
                <a:cs typeface="+mn-cs"/>
              </a:rPr>
              <a:t>2</a:t>
            </a:r>
            <a:r>
              <a:rPr lang="en-US" sz="2600" b="1" kern="1200" dirty="0">
                <a:solidFill>
                  <a:schemeClr val="tx1"/>
                </a:solidFill>
                <a:latin typeface="+mn-lt"/>
                <a:ea typeface="+mn-ea"/>
                <a:cs typeface="+mn-cs"/>
              </a:rPr>
              <a:t>O</a:t>
            </a:r>
          </a:p>
          <a:p>
            <a:pPr marL="0" indent="0">
              <a:lnSpc>
                <a:spcPct val="90000"/>
              </a:lnSpc>
              <a:spcBef>
                <a:spcPts val="1000"/>
              </a:spcBef>
              <a:buNone/>
            </a:pPr>
            <a:r>
              <a:rPr lang="en-US" sz="2200" b="1" kern="1200" dirty="0">
                <a:solidFill>
                  <a:schemeClr val="tx1"/>
                </a:solidFill>
                <a:latin typeface="+mn-lt"/>
                <a:ea typeface="+mn-ea"/>
                <a:cs typeface="+mn-cs"/>
              </a:rPr>
              <a:t>CO</a:t>
            </a:r>
            <a:r>
              <a:rPr lang="en-US" sz="2200" b="1" kern="1200" baseline="-25000" dirty="0">
                <a:solidFill>
                  <a:schemeClr val="tx1"/>
                </a:solidFill>
                <a:latin typeface="+mn-lt"/>
                <a:ea typeface="+mn-ea"/>
                <a:cs typeface="+mn-cs"/>
              </a:rPr>
              <a:t>2  </a:t>
            </a:r>
            <a:r>
              <a:rPr lang="en-US" sz="2200" b="1" kern="1200" dirty="0">
                <a:solidFill>
                  <a:schemeClr val="tx1"/>
                </a:solidFill>
                <a:latin typeface="+mn-lt"/>
                <a:ea typeface="+mn-ea"/>
                <a:cs typeface="+mn-cs"/>
              </a:rPr>
              <a:t>blocks light that water vapor would let through</a:t>
            </a:r>
          </a:p>
        </p:txBody>
      </p:sp>
    </p:spTree>
    <p:extLst>
      <p:ext uri="{BB962C8B-B14F-4D97-AF65-F5344CB8AC3E}">
        <p14:creationId xmlns:p14="http://schemas.microsoft.com/office/powerpoint/2010/main" val="361394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Other gasses besides CO2 and water vapor also matter.</a:t>
            </a:r>
            <a:br>
              <a:rPr lang="en-US" dirty="0"/>
            </a:br>
            <a:r>
              <a:rPr lang="en-US" sz="800" dirty="0"/>
              <a:t>This figure was prepared by </a:t>
            </a:r>
            <a:r>
              <a:rPr lang="en-US" sz="800" dirty="0">
                <a:hlinkClick r:id="rId3" tooltip="w:User:Dragons flight"/>
              </a:rPr>
              <a:t>Robert A. Rohde</a:t>
            </a:r>
            <a:r>
              <a:rPr lang="en-US" sz="800" dirty="0"/>
              <a:t> for the Global Warming Art project</a:t>
            </a:r>
            <a:r>
              <a:rPr lang="fr-FR" sz="1000" dirty="0"/>
              <a:t> and </a:t>
            </a:r>
            <a:r>
              <a:rPr lang="en-US" sz="800" dirty="0"/>
              <a:t>made available under the </a:t>
            </a:r>
            <a:r>
              <a:rPr lang="en-US" sz="800" dirty="0">
                <a:hlinkClick r:id="rId4" tooltip="w:en:Creative Commons"/>
              </a:rPr>
              <a:t>Creative Commons</a:t>
            </a:r>
            <a:r>
              <a:rPr lang="en-US" sz="800" dirty="0"/>
              <a:t> </a:t>
            </a:r>
            <a:r>
              <a:rPr lang="en-US" sz="800" dirty="0">
                <a:hlinkClick r:id="rId5"/>
              </a:rPr>
              <a:t>CC0 1.0 Universal Public Domain Dedication</a:t>
            </a:r>
            <a:r>
              <a:rPr lang="en-US" sz="800" dirty="0"/>
              <a:t>. It was downloaded on Nov 18, 2022 from </a:t>
            </a:r>
            <a:r>
              <a:rPr lang="fr-FR" sz="1000" dirty="0"/>
              <a:t> </a:t>
            </a:r>
            <a:r>
              <a:rPr lang="fr-FR" sz="1000" dirty="0">
                <a:hlinkClick r:id="rId6"/>
              </a:rPr>
              <a:t>https://commons.wikimedia.org/wiki/File:Atmospheric_Transmission.svg</a:t>
            </a:r>
            <a:r>
              <a:rPr lang="fr-FR" sz="1000" dirty="0"/>
              <a:t> </a:t>
            </a:r>
            <a:endParaRPr lang="en-US" dirty="0"/>
          </a:p>
        </p:txBody>
      </p:sp>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246054" y="2097069"/>
            <a:ext cx="4499491" cy="4402667"/>
          </a:xfrm>
        </p:spPr>
      </p:pic>
    </p:spTree>
    <p:extLst>
      <p:ext uri="{BB962C8B-B14F-4D97-AF65-F5344CB8AC3E}">
        <p14:creationId xmlns:p14="http://schemas.microsoft.com/office/powerpoint/2010/main" val="2263988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Correlation between observed average global temperature and CO</a:t>
            </a:r>
            <a:r>
              <a:rPr lang="en-US" sz="3600" baseline="-32000" dirty="0"/>
              <a:t>2</a:t>
            </a:r>
            <a:r>
              <a:rPr lang="en-US" sz="3600" dirty="0"/>
              <a:t> concentration</a:t>
            </a:r>
            <a:br>
              <a:rPr lang="en-US" dirty="0"/>
            </a:br>
            <a:r>
              <a:rPr lang="en-US" sz="2200" dirty="0"/>
              <a:t>Blue = below average &amp; red = above average temps</a:t>
            </a:r>
            <a:br>
              <a:rPr lang="en-US" dirty="0"/>
            </a:br>
            <a:r>
              <a:rPr lang="fr-FR" sz="1000" dirty="0"/>
              <a:t>Chart </a:t>
            </a:r>
            <a:r>
              <a:rPr lang="fr-FR" sz="1000" dirty="0" err="1"/>
              <a:t>from</a:t>
            </a:r>
            <a:r>
              <a:rPr lang="fr-FR" sz="1000" dirty="0"/>
              <a:t> US </a:t>
            </a:r>
            <a:r>
              <a:rPr lang="fr-FR" sz="1000" dirty="0" err="1"/>
              <a:t>Government</a:t>
            </a:r>
            <a:r>
              <a:rPr lang="fr-FR" sz="1000" dirty="0"/>
              <a:t> </a:t>
            </a:r>
            <a:r>
              <a:rPr lang="fr-FR" sz="1000" dirty="0" err="1"/>
              <a:t>website</a:t>
            </a:r>
            <a:r>
              <a:rPr lang="fr-FR" sz="1000" dirty="0"/>
              <a:t>, </a:t>
            </a:r>
            <a:r>
              <a:rPr lang="fr-FR" sz="1000" dirty="0">
                <a:hlinkClick r:id="rId3"/>
              </a:rPr>
              <a:t>https://www.globalchange.gov/browse/multimedia/global-temperature-and-carbon-dioxide</a:t>
            </a:r>
            <a:r>
              <a:rPr lang="fr-FR" sz="1000" dirty="0"/>
              <a:t> (figure </a:t>
            </a:r>
            <a:r>
              <a:rPr lang="en-US" sz="800" dirty="0"/>
              <a:t>updated from </a:t>
            </a:r>
            <a:r>
              <a:rPr lang="en-US" sz="800" b="0" i="0" u="none" strike="noStrike" baseline="0" dirty="0">
                <a:latin typeface="GillSansMT"/>
              </a:rPr>
              <a:t>Global Climate Change Impacts in the United States, Thomas R. Karl, Jerry M. Melillo, and Thomas C. Peterson, (eds.). Cambridge University Press, 2009.</a:t>
            </a:r>
            <a:r>
              <a:rPr lang="fr-FR" sz="1000" dirty="0"/>
              <a:t>)</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914400" y="2097069"/>
            <a:ext cx="7162800" cy="4402667"/>
          </a:xfrm>
        </p:spPr>
      </p:pic>
    </p:spTree>
    <p:extLst>
      <p:ext uri="{BB962C8B-B14F-4D97-AF65-F5344CB8AC3E}">
        <p14:creationId xmlns:p14="http://schemas.microsoft.com/office/powerpoint/2010/main" val="1110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806E03-8EDA-46FD-88A5-A608C90FB56F}"/>
              </a:ext>
            </a:extLst>
          </p:cNvPr>
          <p:cNvSpPr>
            <a:spLocks noGrp="1"/>
          </p:cNvSpPr>
          <p:nvPr>
            <p:ph type="title"/>
          </p:nvPr>
        </p:nvSpPr>
        <p:spPr>
          <a:xfrm>
            <a:off x="760605" y="1450655"/>
            <a:ext cx="2949023" cy="3956690"/>
          </a:xfrm>
        </p:spPr>
        <p:txBody>
          <a:bodyPr anchor="ctr">
            <a:normAutofit/>
          </a:bodyPr>
          <a:lstStyle/>
          <a:p>
            <a:r>
              <a:rPr lang="en-US" sz="3200" dirty="0">
                <a:solidFill>
                  <a:schemeClr val="bg1"/>
                </a:solidFill>
              </a:rPr>
              <a:t>How variation in a small percentage of atmospheric gas significantly changes  mean planet temperature:</a:t>
            </a:r>
          </a:p>
        </p:txBody>
      </p:sp>
      <p:cxnSp>
        <p:nvCxnSpPr>
          <p:cNvPr id="34" name="Straight Connector 33">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FCD38E-40D6-4720-8133-84E087B2831D}"/>
              </a:ext>
            </a:extLst>
          </p:cNvPr>
          <p:cNvSpPr>
            <a:spLocks noGrp="1"/>
          </p:cNvSpPr>
          <p:nvPr>
            <p:ph idx="1"/>
          </p:nvPr>
        </p:nvSpPr>
        <p:spPr>
          <a:xfrm>
            <a:off x="4572000" y="1108061"/>
            <a:ext cx="3756675" cy="4571972"/>
          </a:xfrm>
        </p:spPr>
        <p:txBody>
          <a:bodyPr anchor="ctr">
            <a:normAutofit lnSpcReduction="10000"/>
          </a:bodyPr>
          <a:lstStyle/>
          <a:p>
            <a:r>
              <a:rPr lang="en-US" sz="1700" dirty="0">
                <a:solidFill>
                  <a:schemeClr val="bg1"/>
                </a:solidFill>
              </a:rPr>
              <a:t>The basic story involves several interacting scientific principles governing the transfer and transportation of energy and radiation:</a:t>
            </a:r>
          </a:p>
          <a:p>
            <a:endParaRPr lang="en-US" sz="1700" dirty="0">
              <a:solidFill>
                <a:schemeClr val="bg1"/>
              </a:solidFill>
            </a:endParaRPr>
          </a:p>
          <a:p>
            <a:pPr lvl="1"/>
            <a:r>
              <a:rPr lang="en-US" sz="1400" dirty="0">
                <a:solidFill>
                  <a:schemeClr val="bg1"/>
                </a:solidFill>
              </a:rPr>
              <a:t>The inverse square law governing light and electromagnetic radiation.</a:t>
            </a:r>
          </a:p>
          <a:p>
            <a:pPr lvl="1"/>
            <a:endParaRPr lang="en-US" sz="1400" dirty="0">
              <a:solidFill>
                <a:schemeClr val="bg1"/>
              </a:solidFill>
            </a:endParaRPr>
          </a:p>
          <a:p>
            <a:pPr lvl="1"/>
            <a:r>
              <a:rPr lang="en-US" sz="1400" dirty="0">
                <a:solidFill>
                  <a:schemeClr val="bg1"/>
                </a:solidFill>
              </a:rPr>
              <a:t>The reflectance, transmission and absorption properties of gases with respect to light at different wavelengths.</a:t>
            </a:r>
          </a:p>
          <a:p>
            <a:pPr lvl="1"/>
            <a:endParaRPr lang="en-US" sz="1400" dirty="0">
              <a:solidFill>
                <a:schemeClr val="bg1"/>
              </a:solidFill>
            </a:endParaRPr>
          </a:p>
          <a:p>
            <a:pPr lvl="1"/>
            <a:r>
              <a:rPr lang="en-US" sz="1400" dirty="0">
                <a:solidFill>
                  <a:schemeClr val="bg1"/>
                </a:solidFill>
              </a:rPr>
              <a:t>The reflectance also of various surfaces including that of water and landmasses.</a:t>
            </a:r>
          </a:p>
          <a:p>
            <a:pPr lvl="1"/>
            <a:endParaRPr lang="en-US" sz="1400" dirty="0">
              <a:solidFill>
                <a:schemeClr val="bg1"/>
              </a:solidFill>
            </a:endParaRPr>
          </a:p>
          <a:p>
            <a:pPr lvl="1"/>
            <a:r>
              <a:rPr lang="en-US" sz="1400" dirty="0">
                <a:solidFill>
                  <a:schemeClr val="bg1"/>
                </a:solidFill>
              </a:rPr>
              <a:t>The principles regarding the relationship between bodies at a given temperature and the wavelengths of radiation they give off.</a:t>
            </a:r>
          </a:p>
        </p:txBody>
      </p:sp>
    </p:spTree>
    <p:extLst>
      <p:ext uri="{BB962C8B-B14F-4D97-AF65-F5344CB8AC3E}">
        <p14:creationId xmlns:p14="http://schemas.microsoft.com/office/powerpoint/2010/main" val="210410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Atmospheric CO</a:t>
            </a:r>
            <a:r>
              <a:rPr lang="en-US" sz="3100" baseline="-25000" dirty="0"/>
              <a:t>2</a:t>
            </a:r>
            <a:r>
              <a:rPr lang="en-US" sz="3600" dirty="0"/>
              <a:t> Concentrations and Annual Emissions over time.</a:t>
            </a:r>
            <a:br>
              <a:rPr lang="en-US" dirty="0"/>
            </a:br>
            <a:r>
              <a:rPr lang="fr-FR" sz="1000" dirty="0"/>
              <a:t>Chart </a:t>
            </a:r>
            <a:r>
              <a:rPr lang="fr-FR" sz="1000" dirty="0" err="1"/>
              <a:t>from</a:t>
            </a:r>
            <a:r>
              <a:rPr lang="fr-FR" sz="1000" dirty="0"/>
              <a:t> US </a:t>
            </a:r>
            <a:r>
              <a:rPr lang="fr-FR" sz="1000" dirty="0" err="1"/>
              <a:t>Government</a:t>
            </a:r>
            <a:r>
              <a:rPr lang="fr-FR" sz="1000" dirty="0"/>
              <a:t> </a:t>
            </a:r>
            <a:r>
              <a:rPr lang="fr-FR" sz="1000" dirty="0" err="1"/>
              <a:t>website</a:t>
            </a:r>
            <a:r>
              <a:rPr lang="fr-FR" sz="1000" dirty="0"/>
              <a:t>, </a:t>
            </a:r>
            <a:r>
              <a:rPr lang="fr-FR" sz="1000" dirty="0">
                <a:hlinkClick r:id="rId3"/>
              </a:rPr>
              <a:t>https://www.climate.gov/media/14596</a:t>
            </a:r>
            <a:r>
              <a:rPr lang="fr-FR" sz="1000" dirty="0"/>
              <a:t> (</a:t>
            </a:r>
            <a:r>
              <a:rPr lang="en-US" sz="800" dirty="0"/>
              <a:t>NOAA Climate.gov graph, adapted from original by Dr. Howard Diamond (NOAA ARL). Atmospheric CO</a:t>
            </a:r>
            <a:r>
              <a:rPr lang="en-US" sz="800" baseline="-25000" dirty="0"/>
              <a:t>2</a:t>
            </a:r>
            <a:r>
              <a:rPr lang="en-US" sz="800" dirty="0"/>
              <a:t> data from </a:t>
            </a:r>
            <a:r>
              <a:rPr lang="en-US" sz="800" dirty="0">
                <a:hlinkClick r:id="rId4"/>
              </a:rPr>
              <a:t>NOAA</a:t>
            </a:r>
            <a:r>
              <a:rPr lang="en-US" sz="800" dirty="0"/>
              <a:t> and </a:t>
            </a:r>
            <a:r>
              <a:rPr lang="en-US" sz="800" dirty="0">
                <a:hlinkClick r:id="rId5"/>
              </a:rPr>
              <a:t>ETHZ</a:t>
            </a:r>
            <a:r>
              <a:rPr lang="en-US" sz="800" dirty="0"/>
              <a:t>. CO</a:t>
            </a:r>
            <a:r>
              <a:rPr lang="en-US" sz="800" baseline="-25000" dirty="0"/>
              <a:t>2</a:t>
            </a:r>
            <a:r>
              <a:rPr lang="en-US" sz="800" dirty="0"/>
              <a:t> emissions data from </a:t>
            </a:r>
            <a:r>
              <a:rPr lang="en-US" sz="800" dirty="0">
                <a:hlinkClick r:id="rId6"/>
              </a:rPr>
              <a:t>Our World in Data</a:t>
            </a:r>
            <a:r>
              <a:rPr lang="en-US" sz="800" dirty="0"/>
              <a:t> and the </a:t>
            </a:r>
            <a:r>
              <a:rPr lang="en-US" sz="800" dirty="0">
                <a:hlinkClick r:id="rId7"/>
              </a:rPr>
              <a:t>Global Carbon Project</a:t>
            </a:r>
            <a:r>
              <a:rPr lang="en-US" sz="800" b="0" i="0" u="none" strike="noStrike" baseline="0" dirty="0">
                <a:latin typeface="GillSansMT"/>
              </a:rPr>
              <a:t>.</a:t>
            </a:r>
            <a:r>
              <a:rPr lang="fr-FR" sz="1000" dirty="0"/>
              <a:t>)</a:t>
            </a:r>
            <a:endParaRPr lang="en-US"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rcRect/>
          <a:stretch/>
        </p:blipFill>
        <p:spPr>
          <a:xfrm>
            <a:off x="914400" y="2507702"/>
            <a:ext cx="7162800" cy="3581400"/>
          </a:xfrm>
        </p:spPr>
      </p:pic>
    </p:spTree>
    <p:extLst>
      <p:ext uri="{BB962C8B-B14F-4D97-AF65-F5344CB8AC3E}">
        <p14:creationId xmlns:p14="http://schemas.microsoft.com/office/powerpoint/2010/main" val="102184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380C-6F65-434C-84A3-9B34F853A413}"/>
              </a:ext>
            </a:extLst>
          </p:cNvPr>
          <p:cNvSpPr>
            <a:spLocks noGrp="1"/>
          </p:cNvSpPr>
          <p:nvPr>
            <p:ph type="title"/>
          </p:nvPr>
        </p:nvSpPr>
        <p:spPr>
          <a:xfrm>
            <a:off x="451538" y="304800"/>
            <a:ext cx="8229600" cy="1143000"/>
          </a:xfrm>
        </p:spPr>
        <p:txBody>
          <a:bodyPr>
            <a:normAutofit fontScale="90000"/>
          </a:bodyPr>
          <a:lstStyle/>
          <a:p>
            <a:r>
              <a:rPr lang="en-US" dirty="0"/>
              <a:t>Carbon Cycle Schema</a:t>
            </a:r>
            <a:br>
              <a:rPr lang="en-US" dirty="0"/>
            </a:br>
            <a:r>
              <a:rPr lang="en-US" sz="1100" dirty="0"/>
              <a:t>Information and basic organizing idea of chart from David Bice, Professors of Geosciences, College of Earth and Mineral Science, The Pennsylvania State University (© Penn State University licensed under </a:t>
            </a:r>
            <a:r>
              <a:rPr lang="en-US" sz="1100" dirty="0">
                <a:hlinkClick r:id="rId3"/>
              </a:rPr>
              <a:t>CC BY-NC-SA 4.0</a:t>
            </a:r>
            <a:r>
              <a:rPr lang="en-US" sz="1100" dirty="0"/>
              <a:t>), found at </a:t>
            </a:r>
            <a:r>
              <a:rPr lang="en-US" sz="1100" dirty="0">
                <a:hlinkClick r:id="rId4"/>
              </a:rPr>
              <a:t>https://www.e-education.psu.edu/earth103/node/1019 on 9/17/2020</a:t>
            </a:r>
            <a:endParaRPr lang="en-US" sz="1100" dirty="0"/>
          </a:p>
        </p:txBody>
      </p:sp>
      <p:pic>
        <p:nvPicPr>
          <p:cNvPr id="5" name="Content Placeholder 4">
            <a:extLst>
              <a:ext uri="{FF2B5EF4-FFF2-40B4-BE49-F238E27FC236}">
                <a16:creationId xmlns:a16="http://schemas.microsoft.com/office/drawing/2014/main" id="{5FEB5C00-C784-45DD-9F6A-48633A314BF6}"/>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423546" y="1600199"/>
            <a:ext cx="8296908" cy="5185568"/>
          </a:xfrm>
        </p:spPr>
      </p:pic>
    </p:spTree>
    <p:extLst>
      <p:ext uri="{BB962C8B-B14F-4D97-AF65-F5344CB8AC3E}">
        <p14:creationId xmlns:p14="http://schemas.microsoft.com/office/powerpoint/2010/main" val="3156391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4D46-26BB-49F7-9C7A-A8B6CB9F64C3}"/>
              </a:ext>
            </a:extLst>
          </p:cNvPr>
          <p:cNvSpPr>
            <a:spLocks noGrp="1"/>
          </p:cNvSpPr>
          <p:nvPr>
            <p:ph type="title"/>
          </p:nvPr>
        </p:nvSpPr>
        <p:spPr>
          <a:xfrm>
            <a:off x="628650" y="5332491"/>
            <a:ext cx="7886700" cy="1077362"/>
          </a:xfrm>
        </p:spPr>
        <p:txBody>
          <a:bodyPr>
            <a:normAutofit/>
          </a:bodyPr>
          <a:lstStyle/>
          <a:p>
            <a:r>
              <a:rPr lang="en-US" sz="2000" dirty="0"/>
              <a:t>2021 temperatures compared to average of 1981 to 2010</a:t>
            </a:r>
            <a:br>
              <a:rPr lang="en-US" sz="1100" dirty="0"/>
            </a:br>
            <a:r>
              <a:rPr lang="en-US" sz="1100" dirty="0"/>
              <a:t>Image from  set of images available for public use at climate.gov. This one is at:</a:t>
            </a:r>
            <a:br>
              <a:rPr lang="en-US" sz="1100" dirty="0"/>
            </a:br>
            <a:r>
              <a:rPr lang="en-US" sz="800" dirty="0">
                <a:hlinkClick r:id="rId2"/>
              </a:rPr>
              <a:t>https://www.climate.gov/data/Temperature--Yearly--Difference-from-average--Global/03-broadcast/Temperature--Yearly--Difference-from-average--Global--2021-00-00--broadcast.png</a:t>
            </a:r>
            <a:r>
              <a:rPr lang="en-US" sz="800" dirty="0"/>
              <a:t> </a:t>
            </a:r>
          </a:p>
        </p:txBody>
      </p:sp>
      <p:pic>
        <p:nvPicPr>
          <p:cNvPr id="11" name="Content Placeholder 10" descr="2021 temp compared to 1981-2010 average Surface chart&#10;&#10;Description automatically generated with medium confidence">
            <a:extLst>
              <a:ext uri="{FF2B5EF4-FFF2-40B4-BE49-F238E27FC236}">
                <a16:creationId xmlns:a16="http://schemas.microsoft.com/office/drawing/2014/main" id="{E068928C-E806-A416-570A-F9FD0E9F92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474584"/>
            <a:ext cx="8046156" cy="4525963"/>
          </a:xfrm>
        </p:spPr>
      </p:pic>
    </p:spTree>
    <p:extLst>
      <p:ext uri="{BB962C8B-B14F-4D97-AF65-F5344CB8AC3E}">
        <p14:creationId xmlns:p14="http://schemas.microsoft.com/office/powerpoint/2010/main" val="137791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833C-F6E4-4094-9144-1591B1A604C5}"/>
              </a:ext>
            </a:extLst>
          </p:cNvPr>
          <p:cNvSpPr>
            <a:spLocks noGrp="1"/>
          </p:cNvSpPr>
          <p:nvPr>
            <p:ph type="title"/>
          </p:nvPr>
        </p:nvSpPr>
        <p:spPr>
          <a:xfrm>
            <a:off x="457200" y="274638"/>
            <a:ext cx="8229600" cy="1706562"/>
          </a:xfrm>
        </p:spPr>
        <p:txBody>
          <a:bodyPr>
            <a:normAutofit fontScale="90000"/>
          </a:bodyPr>
          <a:lstStyle/>
          <a:p>
            <a:r>
              <a:rPr lang="en-US" sz="2700" dirty="0"/>
              <a:t>Radiant energy obeys an inverse square law: The amount of energy per unit of area is inversely proportional to the square of the distance from the source</a:t>
            </a:r>
            <a:br>
              <a:rPr lang="en-US" dirty="0"/>
            </a:br>
            <a:r>
              <a:rPr lang="en-US" sz="1800" dirty="0"/>
              <a:t>Chart from NASA</a:t>
            </a:r>
            <a:r>
              <a:rPr lang="en-US" dirty="0"/>
              <a:t> </a:t>
            </a:r>
            <a:r>
              <a:rPr lang="en-US" sz="1000" dirty="0"/>
              <a:t>at </a:t>
            </a:r>
            <a:r>
              <a:rPr lang="en-US" sz="1000" dirty="0">
                <a:hlinkClick r:id="rId2"/>
              </a:rPr>
              <a:t>https://www.jpl.nasa.gov/edu/images/activities/inverse_square_law.jpg</a:t>
            </a:r>
            <a:r>
              <a:rPr lang="en-US" sz="1000" dirty="0"/>
              <a:t> </a:t>
            </a:r>
          </a:p>
        </p:txBody>
      </p:sp>
      <p:pic>
        <p:nvPicPr>
          <p:cNvPr id="5" name="Content Placeholder 4" descr="A close up of a map&#10;&#10;Description automatically generated">
            <a:extLst>
              <a:ext uri="{FF2B5EF4-FFF2-40B4-BE49-F238E27FC236}">
                <a16:creationId xmlns:a16="http://schemas.microsoft.com/office/drawing/2014/main" id="{21743843-25F1-4D2C-A34A-AF37F90E10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2773" y="2294715"/>
            <a:ext cx="6458453" cy="4525963"/>
          </a:xfrm>
        </p:spPr>
      </p:pic>
    </p:spTree>
    <p:extLst>
      <p:ext uri="{BB962C8B-B14F-4D97-AF65-F5344CB8AC3E}">
        <p14:creationId xmlns:p14="http://schemas.microsoft.com/office/powerpoint/2010/main" val="128661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6924FC-6A24-4013-8700-568D7B86C590}"/>
              </a:ext>
            </a:extLst>
          </p:cNvPr>
          <p:cNvPicPr>
            <a:picLocks noChangeAspect="1"/>
          </p:cNvPicPr>
          <p:nvPr/>
        </p:nvPicPr>
        <p:blipFill rotWithShape="1">
          <a:blip r:embed="rId2"/>
          <a:srcRect l="18837" r="20883"/>
          <a:stretch/>
        </p:blipFill>
        <p:spPr>
          <a:xfrm>
            <a:off x="241299" y="321733"/>
            <a:ext cx="8661401" cy="6214534"/>
          </a:xfrm>
          <a:prstGeom prst="rect">
            <a:avLst/>
          </a:prstGeom>
        </p:spPr>
      </p:pic>
      <p:sp>
        <p:nvSpPr>
          <p:cNvPr id="3" name="TextBox 2">
            <a:extLst>
              <a:ext uri="{FF2B5EF4-FFF2-40B4-BE49-F238E27FC236}">
                <a16:creationId xmlns:a16="http://schemas.microsoft.com/office/drawing/2014/main" id="{9E453D87-BF86-42B9-B5E1-C7FE61C2127F}"/>
              </a:ext>
            </a:extLst>
          </p:cNvPr>
          <p:cNvSpPr txBox="1"/>
          <p:nvPr/>
        </p:nvSpPr>
        <p:spPr>
          <a:xfrm>
            <a:off x="838200" y="685800"/>
            <a:ext cx="2362200" cy="1754326"/>
          </a:xfrm>
          <a:prstGeom prst="rect">
            <a:avLst/>
          </a:prstGeom>
          <a:noFill/>
        </p:spPr>
        <p:txBody>
          <a:bodyPr wrap="square" rtlCol="0">
            <a:spAutoFit/>
          </a:bodyPr>
          <a:lstStyle/>
          <a:p>
            <a:r>
              <a:rPr lang="en-US" dirty="0"/>
              <a:t>You would therefore expect the hottest planets to be closest to the sun from Mercury to Venus to Earth to Mars.</a:t>
            </a:r>
          </a:p>
        </p:txBody>
      </p:sp>
      <p:sp>
        <p:nvSpPr>
          <p:cNvPr id="5" name="TextBox 4">
            <a:extLst>
              <a:ext uri="{FF2B5EF4-FFF2-40B4-BE49-F238E27FC236}">
                <a16:creationId xmlns:a16="http://schemas.microsoft.com/office/drawing/2014/main" id="{0992A466-D1C2-4898-B394-45C856F313AA}"/>
              </a:ext>
            </a:extLst>
          </p:cNvPr>
          <p:cNvSpPr txBox="1"/>
          <p:nvPr/>
        </p:nvSpPr>
        <p:spPr>
          <a:xfrm>
            <a:off x="6400800" y="6172199"/>
            <a:ext cx="2362199" cy="400110"/>
          </a:xfrm>
          <a:prstGeom prst="rect">
            <a:avLst/>
          </a:prstGeom>
          <a:noFill/>
        </p:spPr>
        <p:txBody>
          <a:bodyPr wrap="square" rtlCol="0">
            <a:spAutoFit/>
          </a:bodyPr>
          <a:lstStyle/>
          <a:p>
            <a:r>
              <a:rPr lang="en-US" sz="1000" dirty="0"/>
              <a:t>Public domain </a:t>
            </a:r>
            <a:r>
              <a:rPr lang="en-US" sz="900" dirty="0"/>
              <a:t>photo</a:t>
            </a:r>
            <a:r>
              <a:rPr lang="en-US" sz="1000" dirty="0"/>
              <a:t> by NASA via </a:t>
            </a:r>
          </a:p>
          <a:p>
            <a:r>
              <a:rPr lang="en-US" sz="1000" dirty="0"/>
              <a:t>https://www.goodfreephotos.com</a:t>
            </a:r>
          </a:p>
        </p:txBody>
      </p:sp>
    </p:spTree>
    <p:extLst>
      <p:ext uri="{BB962C8B-B14F-4D97-AF65-F5344CB8AC3E}">
        <p14:creationId xmlns:p14="http://schemas.microsoft.com/office/powerpoint/2010/main" val="42690862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6924FC-6A24-4013-8700-568D7B86C590}"/>
              </a:ext>
            </a:extLst>
          </p:cNvPr>
          <p:cNvPicPr>
            <a:picLocks noChangeAspect="1"/>
          </p:cNvPicPr>
          <p:nvPr/>
        </p:nvPicPr>
        <p:blipFill rotWithShape="1">
          <a:blip r:embed="rId2"/>
          <a:srcRect l="18837" r="20883"/>
          <a:stretch/>
        </p:blipFill>
        <p:spPr>
          <a:xfrm>
            <a:off x="241299" y="321733"/>
            <a:ext cx="8661401" cy="6214534"/>
          </a:xfrm>
          <a:prstGeom prst="rect">
            <a:avLst/>
          </a:prstGeom>
        </p:spPr>
      </p:pic>
      <p:sp>
        <p:nvSpPr>
          <p:cNvPr id="3" name="TextBox 2">
            <a:extLst>
              <a:ext uri="{FF2B5EF4-FFF2-40B4-BE49-F238E27FC236}">
                <a16:creationId xmlns:a16="http://schemas.microsoft.com/office/drawing/2014/main" id="{9E453D87-BF86-42B9-B5E1-C7FE61C2127F}"/>
              </a:ext>
            </a:extLst>
          </p:cNvPr>
          <p:cNvSpPr txBox="1"/>
          <p:nvPr/>
        </p:nvSpPr>
        <p:spPr>
          <a:xfrm>
            <a:off x="838200" y="685800"/>
            <a:ext cx="2362200" cy="1754326"/>
          </a:xfrm>
          <a:prstGeom prst="rect">
            <a:avLst/>
          </a:prstGeom>
          <a:noFill/>
        </p:spPr>
        <p:txBody>
          <a:bodyPr wrap="square" rtlCol="0">
            <a:spAutoFit/>
          </a:bodyPr>
          <a:lstStyle/>
          <a:p>
            <a:r>
              <a:rPr lang="en-US" dirty="0"/>
              <a:t>But you would have to adjust your predictions somewhat to take into account the different </a:t>
            </a:r>
            <a:r>
              <a:rPr lang="en-US" dirty="0" err="1"/>
              <a:t>reflectances</a:t>
            </a:r>
            <a:r>
              <a:rPr lang="en-US" dirty="0"/>
              <a:t> of the planet surfaces.</a:t>
            </a:r>
          </a:p>
        </p:txBody>
      </p:sp>
      <p:pic>
        <p:nvPicPr>
          <p:cNvPr id="8" name="Picture 7">
            <a:extLst>
              <a:ext uri="{FF2B5EF4-FFF2-40B4-BE49-F238E27FC236}">
                <a16:creationId xmlns:a16="http://schemas.microsoft.com/office/drawing/2014/main" id="{DECF1E54-7C7D-48AD-83D1-21F3CCACBC30}"/>
              </a:ext>
            </a:extLst>
          </p:cNvPr>
          <p:cNvPicPr>
            <a:picLocks noChangeAspect="1"/>
          </p:cNvPicPr>
          <p:nvPr/>
        </p:nvPicPr>
        <p:blipFill>
          <a:blip r:embed="rId3"/>
          <a:stretch>
            <a:fillRect/>
          </a:stretch>
        </p:blipFill>
        <p:spPr>
          <a:xfrm>
            <a:off x="6781800" y="6109510"/>
            <a:ext cx="1993565" cy="426757"/>
          </a:xfrm>
          <a:prstGeom prst="rect">
            <a:avLst/>
          </a:prstGeom>
        </p:spPr>
      </p:pic>
    </p:spTree>
    <p:extLst>
      <p:ext uri="{BB962C8B-B14F-4D97-AF65-F5344CB8AC3E}">
        <p14:creationId xmlns:p14="http://schemas.microsoft.com/office/powerpoint/2010/main" val="16828435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Predicted planetary mean temp. </a:t>
            </a:r>
            <a:br>
              <a:rPr lang="en-US" dirty="0"/>
            </a:br>
            <a:r>
              <a:rPr lang="en-US" sz="2400" dirty="0"/>
              <a:t>S</a:t>
            </a:r>
            <a:r>
              <a:rPr lang="en-US" sz="1400" baseline="-25000" dirty="0"/>
              <a:t>ave</a:t>
            </a:r>
            <a:r>
              <a:rPr lang="en-US" sz="2400" dirty="0"/>
              <a:t> is a measure of the average light intensity at the planet’s surface </a:t>
            </a:r>
            <a:br>
              <a:rPr lang="en-US" sz="2400" dirty="0"/>
            </a:br>
            <a:r>
              <a:rPr lang="en-US" sz="2200" dirty="0"/>
              <a:t>α = Albedo = a measure of reflectance</a:t>
            </a:r>
            <a:br>
              <a:rPr lang="en-US" dirty="0"/>
            </a:br>
            <a:r>
              <a:rPr lang="en-US" dirty="0"/>
              <a:t> </a:t>
            </a:r>
            <a:r>
              <a:rPr lang="en-US" sz="800" dirty="0"/>
              <a:t>(from American Chemical Society web page at </a:t>
            </a:r>
            <a:r>
              <a:rPr lang="en-US" sz="800" dirty="0">
                <a:hlinkClick r:id="rId3"/>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extLst>
              <p:ext uri="{D42A27DB-BD31-4B8C-83A1-F6EECF244321}">
                <p14:modId xmlns:p14="http://schemas.microsoft.com/office/powerpoint/2010/main" val="3854011611"/>
              </p:ext>
            </p:extLst>
          </p:nvPr>
        </p:nvGraphicFramePr>
        <p:xfrm>
          <a:off x="609601" y="2590800"/>
          <a:ext cx="7696199" cy="292608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bl>
          </a:graphicData>
        </a:graphic>
      </p:graphicFrame>
    </p:spTree>
    <p:extLst>
      <p:ext uri="{BB962C8B-B14F-4D97-AF65-F5344CB8AC3E}">
        <p14:creationId xmlns:p14="http://schemas.microsoft.com/office/powerpoint/2010/main" val="347800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But that isn’t what we get.</a:t>
            </a:r>
            <a:br>
              <a:rPr lang="en-US" dirty="0"/>
            </a:br>
            <a:r>
              <a:rPr lang="en-US" sz="4000" dirty="0"/>
              <a:t>Predicted planetary mean temp. vs. actual </a:t>
            </a:r>
            <a:br>
              <a:rPr lang="en-US" dirty="0"/>
            </a:br>
            <a:r>
              <a:rPr lang="en-US" sz="1200" dirty="0"/>
              <a:t>S</a:t>
            </a:r>
            <a:r>
              <a:rPr lang="en-US" sz="1200" baseline="-25000" dirty="0"/>
              <a:t>ave</a:t>
            </a:r>
            <a:r>
              <a:rPr lang="en-US" sz="1200" dirty="0"/>
              <a:t> is a measure of the of the average light intensity at the planet’s surface. </a:t>
            </a:r>
            <a:br>
              <a:rPr lang="en-US" sz="1200" dirty="0"/>
            </a:br>
            <a:r>
              <a:rPr lang="en-US" sz="1200" dirty="0"/>
              <a:t>α = Albedo = a measure of reflectance</a:t>
            </a:r>
            <a:br>
              <a:rPr lang="en-US" dirty="0"/>
            </a:br>
            <a:r>
              <a:rPr lang="en-US" dirty="0"/>
              <a:t> </a:t>
            </a:r>
            <a:r>
              <a:rPr lang="en-US" sz="800" dirty="0"/>
              <a:t>(from American Chemical Society web page at </a:t>
            </a:r>
            <a:r>
              <a:rPr lang="en-US" sz="800" dirty="0">
                <a:hlinkClick r:id="rId2"/>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nvPr>
        </p:nvGraphicFramePr>
        <p:xfrm>
          <a:off x="609601" y="2590800"/>
          <a:ext cx="7696199" cy="377952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r h="731520">
                <a:tc>
                  <a:txBody>
                    <a:bodyPr/>
                    <a:lstStyle/>
                    <a:p>
                      <a:r>
                        <a:rPr lang="en-US" sz="1400" dirty="0"/>
                        <a:t>Observed</a:t>
                      </a:r>
                    </a:p>
                    <a:p>
                      <a:r>
                        <a:rPr lang="en-US" sz="1400" dirty="0"/>
                        <a:t>Temperature</a:t>
                      </a:r>
                    </a:p>
                    <a:p>
                      <a:r>
                        <a:rPr lang="en-US" sz="1400" dirty="0"/>
                        <a:t>Celsius</a:t>
                      </a:r>
                    </a:p>
                  </a:txBody>
                  <a:tcPr/>
                </a:tc>
                <a:tc>
                  <a:txBody>
                    <a:bodyPr/>
                    <a:lstStyle/>
                    <a:p>
                      <a:pPr algn="ctr"/>
                      <a:r>
                        <a:rPr lang="en-US" dirty="0"/>
                        <a:t>167⁰C*</a:t>
                      </a:r>
                    </a:p>
                    <a:p>
                      <a:pPr algn="ctr"/>
                      <a:r>
                        <a:rPr lang="en-US" sz="800" dirty="0"/>
                        <a:t>Because Mercury has no atmosphere this number is not directly comparable but an average of large swings</a:t>
                      </a:r>
                    </a:p>
                  </a:txBody>
                  <a:tcPr/>
                </a:tc>
                <a:tc>
                  <a:txBody>
                    <a:bodyPr/>
                    <a:lstStyle/>
                    <a:p>
                      <a:pPr algn="ctr"/>
                      <a:r>
                        <a:rPr lang="en-US" dirty="0"/>
                        <a:t>462⁰C</a:t>
                      </a:r>
                    </a:p>
                  </a:txBody>
                  <a:tcPr/>
                </a:tc>
                <a:tc>
                  <a:txBody>
                    <a:bodyPr/>
                    <a:lstStyle/>
                    <a:p>
                      <a:pPr algn="ctr"/>
                      <a:r>
                        <a:rPr lang="en-US" dirty="0"/>
                        <a:t>15⁰C</a:t>
                      </a:r>
                    </a:p>
                  </a:txBody>
                  <a:tcPr/>
                </a:tc>
                <a:tc>
                  <a:txBody>
                    <a:bodyPr/>
                    <a:lstStyle/>
                    <a:p>
                      <a:pPr algn="ctr"/>
                      <a:r>
                        <a:rPr lang="en-US" dirty="0"/>
                        <a:t>-58⁰C</a:t>
                      </a:r>
                    </a:p>
                  </a:txBody>
                  <a:tcPr/>
                </a:tc>
                <a:extLst>
                  <a:ext uri="{0D108BD9-81ED-4DB2-BD59-A6C34878D82A}">
                    <a16:rowId xmlns:a16="http://schemas.microsoft.com/office/drawing/2014/main" val="949170627"/>
                  </a:ext>
                </a:extLst>
              </a:tr>
            </a:tbl>
          </a:graphicData>
        </a:graphic>
      </p:graphicFrame>
    </p:spTree>
    <p:extLst>
      <p:ext uri="{BB962C8B-B14F-4D97-AF65-F5344CB8AC3E}">
        <p14:creationId xmlns:p14="http://schemas.microsoft.com/office/powerpoint/2010/main" val="102122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Something has been left out and that is the effects of having an atmosphere.</a:t>
            </a:r>
            <a:br>
              <a:rPr lang="en-US" dirty="0"/>
            </a:br>
            <a:r>
              <a:rPr lang="en-US" sz="1200" dirty="0"/>
              <a:t>S</a:t>
            </a:r>
            <a:r>
              <a:rPr lang="en-US" sz="1200" baseline="-25000" dirty="0"/>
              <a:t>ave</a:t>
            </a:r>
            <a:r>
              <a:rPr lang="en-US" sz="1200" dirty="0"/>
              <a:t> is a measure of the of the average light intensity at the planet’s surface. </a:t>
            </a:r>
            <a:br>
              <a:rPr lang="en-US" sz="1200" dirty="0"/>
            </a:br>
            <a:r>
              <a:rPr lang="en-US" sz="1200" dirty="0"/>
              <a:t>α = Albedo = a measure of reflectance</a:t>
            </a:r>
            <a:br>
              <a:rPr lang="en-US" dirty="0"/>
            </a:br>
            <a:r>
              <a:rPr lang="en-US" dirty="0"/>
              <a:t> </a:t>
            </a:r>
            <a:r>
              <a:rPr lang="en-US" sz="800" dirty="0"/>
              <a:t>(from American Chemical Society web page at </a:t>
            </a:r>
            <a:r>
              <a:rPr lang="en-US" sz="800" dirty="0">
                <a:hlinkClick r:id="rId2"/>
              </a:rPr>
              <a:t>https://www.acs.org/content/acs/en/climatescience/energybalance/predictedplanetarytemperatures.html</a:t>
            </a:r>
            <a:r>
              <a:rPr lang="en-US" sz="800" dirty="0"/>
              <a:t> )</a:t>
            </a:r>
            <a:endParaRPr lang="en-US" dirty="0"/>
          </a:p>
        </p:txBody>
      </p:sp>
      <p:graphicFrame>
        <p:nvGraphicFramePr>
          <p:cNvPr id="9" name="Table 9">
            <a:extLst>
              <a:ext uri="{FF2B5EF4-FFF2-40B4-BE49-F238E27FC236}">
                <a16:creationId xmlns:a16="http://schemas.microsoft.com/office/drawing/2014/main" id="{B7E84937-63E7-EED7-F013-D32C9532C267}"/>
              </a:ext>
            </a:extLst>
          </p:cNvPr>
          <p:cNvGraphicFramePr>
            <a:graphicFrameLocks noGrp="1"/>
          </p:cNvGraphicFramePr>
          <p:nvPr>
            <p:ph idx="1"/>
          </p:nvPr>
        </p:nvGraphicFramePr>
        <p:xfrm>
          <a:off x="609601" y="2590800"/>
          <a:ext cx="7696199" cy="3779520"/>
        </p:xfrm>
        <a:graphic>
          <a:graphicData uri="http://schemas.openxmlformats.org/drawingml/2006/table">
            <a:tbl>
              <a:tblPr firstRow="1" firstCol="1" bandRow="1">
                <a:tableStyleId>{073A0DAA-6AF3-43AB-8588-CEC1D06C72B9}</a:tableStyleId>
              </a:tblPr>
              <a:tblGrid>
                <a:gridCol w="1530125">
                  <a:extLst>
                    <a:ext uri="{9D8B030D-6E8A-4147-A177-3AD203B41FA5}">
                      <a16:colId xmlns:a16="http://schemas.microsoft.com/office/drawing/2014/main" val="2347946672"/>
                    </a:ext>
                  </a:extLst>
                </a:gridCol>
                <a:gridCol w="1517874">
                  <a:extLst>
                    <a:ext uri="{9D8B030D-6E8A-4147-A177-3AD203B41FA5}">
                      <a16:colId xmlns:a16="http://schemas.microsoft.com/office/drawing/2014/main" val="4271662382"/>
                    </a:ext>
                  </a:extLst>
                </a:gridCol>
                <a:gridCol w="1600200">
                  <a:extLst>
                    <a:ext uri="{9D8B030D-6E8A-4147-A177-3AD203B41FA5}">
                      <a16:colId xmlns:a16="http://schemas.microsoft.com/office/drawing/2014/main" val="1402881716"/>
                    </a:ext>
                  </a:extLst>
                </a:gridCol>
                <a:gridCol w="1447800">
                  <a:extLst>
                    <a:ext uri="{9D8B030D-6E8A-4147-A177-3AD203B41FA5}">
                      <a16:colId xmlns:a16="http://schemas.microsoft.com/office/drawing/2014/main" val="1304725785"/>
                    </a:ext>
                  </a:extLst>
                </a:gridCol>
                <a:gridCol w="1600200">
                  <a:extLst>
                    <a:ext uri="{9D8B030D-6E8A-4147-A177-3AD203B41FA5}">
                      <a16:colId xmlns:a16="http://schemas.microsoft.com/office/drawing/2014/main" val="820140467"/>
                    </a:ext>
                  </a:extLst>
                </a:gridCol>
              </a:tblGrid>
              <a:tr h="731520">
                <a:tc>
                  <a:txBody>
                    <a:bodyPr/>
                    <a:lstStyle/>
                    <a:p>
                      <a:r>
                        <a:rPr lang="en-US" sz="1400" dirty="0"/>
                        <a:t>Planet</a:t>
                      </a:r>
                    </a:p>
                  </a:txBody>
                  <a:tcPr/>
                </a:tc>
                <a:tc>
                  <a:txBody>
                    <a:bodyPr/>
                    <a:lstStyle/>
                    <a:p>
                      <a:r>
                        <a:rPr lang="en-US" dirty="0"/>
                        <a:t>Mercury</a:t>
                      </a:r>
                    </a:p>
                  </a:txBody>
                  <a:tcPr/>
                </a:tc>
                <a:tc>
                  <a:txBody>
                    <a:bodyPr/>
                    <a:lstStyle/>
                    <a:p>
                      <a:r>
                        <a:rPr lang="en-US" dirty="0"/>
                        <a:t>Venus</a:t>
                      </a:r>
                    </a:p>
                  </a:txBody>
                  <a:tcPr/>
                </a:tc>
                <a:tc>
                  <a:txBody>
                    <a:bodyPr/>
                    <a:lstStyle/>
                    <a:p>
                      <a:r>
                        <a:rPr lang="en-US" dirty="0"/>
                        <a:t>Earth</a:t>
                      </a:r>
                    </a:p>
                  </a:txBody>
                  <a:tcPr/>
                </a:tc>
                <a:tc>
                  <a:txBody>
                    <a:bodyPr/>
                    <a:lstStyle/>
                    <a:p>
                      <a:r>
                        <a:rPr lang="en-US" dirty="0"/>
                        <a:t>Mars</a:t>
                      </a:r>
                    </a:p>
                  </a:txBody>
                  <a:tcPr/>
                </a:tc>
                <a:extLst>
                  <a:ext uri="{0D108BD9-81ED-4DB2-BD59-A6C34878D82A}">
                    <a16:rowId xmlns:a16="http://schemas.microsoft.com/office/drawing/2014/main" val="4247826913"/>
                  </a:ext>
                </a:extLst>
              </a:tr>
              <a:tr h="731520">
                <a:tc>
                  <a:txBody>
                    <a:bodyPr/>
                    <a:lstStyle/>
                    <a:p>
                      <a:r>
                        <a:rPr lang="en-US" sz="1400" dirty="0"/>
                        <a:t>S</a:t>
                      </a:r>
                      <a:r>
                        <a:rPr lang="en-US" sz="1400" baseline="-25000" dirty="0"/>
                        <a:t>ave,</a:t>
                      </a:r>
                      <a:r>
                        <a:rPr lang="en-US" sz="1400" baseline="0" dirty="0"/>
                        <a:t>  in</a:t>
                      </a:r>
                    </a:p>
                    <a:p>
                      <a:r>
                        <a:rPr lang="en-US" sz="1400" baseline="0" dirty="0"/>
                        <a:t>Watts/Meter</a:t>
                      </a:r>
                      <a:r>
                        <a:rPr lang="en-US" sz="1400" baseline="30000" dirty="0"/>
                        <a:t>2</a:t>
                      </a:r>
                      <a:endParaRPr lang="en-US" sz="1400" baseline="0" dirty="0"/>
                    </a:p>
                  </a:txBody>
                  <a:tcPr/>
                </a:tc>
                <a:tc>
                  <a:txBody>
                    <a:bodyPr/>
                    <a:lstStyle/>
                    <a:p>
                      <a:pPr algn="ctr"/>
                      <a:r>
                        <a:rPr lang="en-US" dirty="0"/>
                        <a:t>    2290</a:t>
                      </a:r>
                    </a:p>
                  </a:txBody>
                  <a:tcPr/>
                </a:tc>
                <a:tc>
                  <a:txBody>
                    <a:bodyPr/>
                    <a:lstStyle/>
                    <a:p>
                      <a:pPr algn="ctr"/>
                      <a:r>
                        <a:rPr lang="en-US" dirty="0"/>
                        <a:t>662</a:t>
                      </a:r>
                    </a:p>
                  </a:txBody>
                  <a:tcPr/>
                </a:tc>
                <a:tc>
                  <a:txBody>
                    <a:bodyPr/>
                    <a:lstStyle/>
                    <a:p>
                      <a:pPr algn="ctr"/>
                      <a:r>
                        <a:rPr lang="en-US" dirty="0"/>
                        <a:t>342</a:t>
                      </a:r>
                    </a:p>
                  </a:txBody>
                  <a:tcPr/>
                </a:tc>
                <a:tc>
                  <a:txBody>
                    <a:bodyPr/>
                    <a:lstStyle/>
                    <a:p>
                      <a:pPr algn="ctr"/>
                      <a:r>
                        <a:rPr lang="en-US" dirty="0"/>
                        <a:t>145</a:t>
                      </a:r>
                    </a:p>
                  </a:txBody>
                  <a:tcPr/>
                </a:tc>
                <a:extLst>
                  <a:ext uri="{0D108BD9-81ED-4DB2-BD59-A6C34878D82A}">
                    <a16:rowId xmlns:a16="http://schemas.microsoft.com/office/drawing/2014/main" val="3000772575"/>
                  </a:ext>
                </a:extLst>
              </a:tr>
              <a:tr h="731520">
                <a:tc>
                  <a:txBody>
                    <a:bodyPr/>
                    <a:lstStyle/>
                    <a:p>
                      <a:r>
                        <a:rPr lang="en-US" sz="1400" dirty="0"/>
                        <a:t>α = Albedo = a measure of reflectance</a:t>
                      </a:r>
                    </a:p>
                  </a:txBody>
                  <a:tcPr/>
                </a:tc>
                <a:tc>
                  <a:txBody>
                    <a:bodyPr/>
                    <a:lstStyle/>
                    <a:p>
                      <a:pPr algn="ctr"/>
                      <a:r>
                        <a:rPr lang="en-US" dirty="0"/>
                        <a:t>.10</a:t>
                      </a:r>
                    </a:p>
                  </a:txBody>
                  <a:tcPr/>
                </a:tc>
                <a:tc>
                  <a:txBody>
                    <a:bodyPr/>
                    <a:lstStyle/>
                    <a:p>
                      <a:pPr algn="ctr"/>
                      <a:r>
                        <a:rPr lang="en-US" dirty="0"/>
                        <a:t>.75</a:t>
                      </a:r>
                    </a:p>
                  </a:txBody>
                  <a:tcPr/>
                </a:tc>
                <a:tc>
                  <a:txBody>
                    <a:bodyPr/>
                    <a:lstStyle/>
                    <a:p>
                      <a:pPr algn="ctr"/>
                      <a:r>
                        <a:rPr lang="en-US" dirty="0"/>
                        <a:t>.30</a:t>
                      </a:r>
                    </a:p>
                  </a:txBody>
                  <a:tcPr/>
                </a:tc>
                <a:tc>
                  <a:txBody>
                    <a:bodyPr/>
                    <a:lstStyle/>
                    <a:p>
                      <a:pPr algn="ctr"/>
                      <a:r>
                        <a:rPr lang="en-US" dirty="0"/>
                        <a:t>.25</a:t>
                      </a:r>
                    </a:p>
                  </a:txBody>
                  <a:tcPr/>
                </a:tc>
                <a:extLst>
                  <a:ext uri="{0D108BD9-81ED-4DB2-BD59-A6C34878D82A}">
                    <a16:rowId xmlns:a16="http://schemas.microsoft.com/office/drawing/2014/main" val="3798354061"/>
                  </a:ext>
                </a:extLst>
              </a:tr>
              <a:tr h="731520">
                <a:tc>
                  <a:txBody>
                    <a:bodyPr/>
                    <a:lstStyle/>
                    <a:p>
                      <a:r>
                        <a:rPr lang="en-US" sz="1400" dirty="0"/>
                        <a:t>Predicted </a:t>
                      </a:r>
                    </a:p>
                    <a:p>
                      <a:r>
                        <a:rPr lang="en-US" sz="1400" dirty="0"/>
                        <a:t>Temperature </a:t>
                      </a:r>
                    </a:p>
                    <a:p>
                      <a:r>
                        <a:rPr lang="en-US" sz="1400" dirty="0"/>
                        <a:t>Celsius</a:t>
                      </a:r>
                    </a:p>
                  </a:txBody>
                  <a:tcPr/>
                </a:tc>
                <a:tc>
                  <a:txBody>
                    <a:bodyPr/>
                    <a:lstStyle/>
                    <a:p>
                      <a:pPr algn="ctr"/>
                      <a:r>
                        <a:rPr lang="en-US" dirty="0"/>
                        <a:t>163⁰C</a:t>
                      </a:r>
                    </a:p>
                  </a:txBody>
                  <a:tcPr/>
                </a:tc>
                <a:tc>
                  <a:txBody>
                    <a:bodyPr/>
                    <a:lstStyle/>
                    <a:p>
                      <a:pPr algn="ctr"/>
                      <a:r>
                        <a:rPr lang="en-US" dirty="0"/>
                        <a:t>-41⁰C</a:t>
                      </a:r>
                    </a:p>
                  </a:txBody>
                  <a:tcPr/>
                </a:tc>
                <a:tc>
                  <a:txBody>
                    <a:bodyPr/>
                    <a:lstStyle/>
                    <a:p>
                      <a:pPr algn="ctr"/>
                      <a:r>
                        <a:rPr lang="en-US" dirty="0"/>
                        <a:t>-18⁰C</a:t>
                      </a:r>
                    </a:p>
                  </a:txBody>
                  <a:tcPr/>
                </a:tc>
                <a:tc>
                  <a:txBody>
                    <a:bodyPr/>
                    <a:lstStyle/>
                    <a:p>
                      <a:pPr algn="ctr"/>
                      <a:r>
                        <a:rPr lang="en-US" dirty="0"/>
                        <a:t>-64⁰C</a:t>
                      </a:r>
                    </a:p>
                  </a:txBody>
                  <a:tcPr/>
                </a:tc>
                <a:extLst>
                  <a:ext uri="{0D108BD9-81ED-4DB2-BD59-A6C34878D82A}">
                    <a16:rowId xmlns:a16="http://schemas.microsoft.com/office/drawing/2014/main" val="2657104477"/>
                  </a:ext>
                </a:extLst>
              </a:tr>
              <a:tr h="731520">
                <a:tc>
                  <a:txBody>
                    <a:bodyPr/>
                    <a:lstStyle/>
                    <a:p>
                      <a:r>
                        <a:rPr lang="en-US" sz="1400" dirty="0"/>
                        <a:t>Observed</a:t>
                      </a:r>
                    </a:p>
                    <a:p>
                      <a:r>
                        <a:rPr lang="en-US" sz="1400" dirty="0"/>
                        <a:t>Temperature</a:t>
                      </a:r>
                    </a:p>
                    <a:p>
                      <a:r>
                        <a:rPr lang="en-US" sz="1400" dirty="0"/>
                        <a:t>Celsius</a:t>
                      </a:r>
                    </a:p>
                  </a:txBody>
                  <a:tcPr/>
                </a:tc>
                <a:tc>
                  <a:txBody>
                    <a:bodyPr/>
                    <a:lstStyle/>
                    <a:p>
                      <a:pPr algn="ctr"/>
                      <a:r>
                        <a:rPr lang="en-US" dirty="0"/>
                        <a:t>167⁰C*</a:t>
                      </a:r>
                    </a:p>
                    <a:p>
                      <a:pPr algn="ctr"/>
                      <a:r>
                        <a:rPr lang="en-US" sz="800" dirty="0"/>
                        <a:t>Because Mercury has no atmosphere this number is not directly comparable but an average of large swings</a:t>
                      </a:r>
                    </a:p>
                  </a:txBody>
                  <a:tcPr/>
                </a:tc>
                <a:tc>
                  <a:txBody>
                    <a:bodyPr/>
                    <a:lstStyle/>
                    <a:p>
                      <a:pPr algn="ctr"/>
                      <a:r>
                        <a:rPr lang="en-US" dirty="0"/>
                        <a:t>462⁰C</a:t>
                      </a:r>
                    </a:p>
                  </a:txBody>
                  <a:tcPr/>
                </a:tc>
                <a:tc>
                  <a:txBody>
                    <a:bodyPr/>
                    <a:lstStyle/>
                    <a:p>
                      <a:pPr algn="ctr"/>
                      <a:r>
                        <a:rPr lang="en-US" dirty="0"/>
                        <a:t>15⁰C</a:t>
                      </a:r>
                    </a:p>
                  </a:txBody>
                  <a:tcPr/>
                </a:tc>
                <a:tc>
                  <a:txBody>
                    <a:bodyPr/>
                    <a:lstStyle/>
                    <a:p>
                      <a:pPr algn="ctr"/>
                      <a:r>
                        <a:rPr lang="en-US" dirty="0"/>
                        <a:t>-58⁰C</a:t>
                      </a:r>
                    </a:p>
                  </a:txBody>
                  <a:tcPr/>
                </a:tc>
                <a:extLst>
                  <a:ext uri="{0D108BD9-81ED-4DB2-BD59-A6C34878D82A}">
                    <a16:rowId xmlns:a16="http://schemas.microsoft.com/office/drawing/2014/main" val="949170627"/>
                  </a:ext>
                </a:extLst>
              </a:tr>
            </a:tbl>
          </a:graphicData>
        </a:graphic>
      </p:graphicFrame>
    </p:spTree>
    <p:extLst>
      <p:ext uri="{BB962C8B-B14F-4D97-AF65-F5344CB8AC3E}">
        <p14:creationId xmlns:p14="http://schemas.microsoft.com/office/powerpoint/2010/main" val="252156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3600" dirty="0"/>
              <a:t>Black Body Radiation: Oversimplified Explanation – no atmosphere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442DFFF-4DB8-4D04-AE79-9E4F6A1A24C6}"/>
              </a:ext>
            </a:extLst>
          </p:cNvPr>
          <p:cNvGraphicFramePr>
            <a:graphicFrameLocks noGrp="1"/>
          </p:cNvGraphicFramePr>
          <p:nvPr>
            <p:ph idx="1"/>
            <p:extLst>
              <p:ext uri="{D42A27DB-BD31-4B8C-83A1-F6EECF244321}">
                <p14:modId xmlns:p14="http://schemas.microsoft.com/office/powerpoint/2010/main" val="1775929271"/>
              </p:ext>
            </p:extLst>
          </p:nvPr>
        </p:nvGraphicFramePr>
        <p:xfrm>
          <a:off x="3895725" y="470924"/>
          <a:ext cx="4885203" cy="5892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0251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2202</Words>
  <Application>Microsoft Office PowerPoint</Application>
  <PresentationFormat>On-screen Show (4:3)</PresentationFormat>
  <Paragraphs>200</Paragraphs>
  <Slides>22</Slides>
  <Notes>12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GillSansMT</vt:lpstr>
      <vt:lpstr>Office Theme</vt:lpstr>
      <vt:lpstr>1_Office Theme</vt:lpstr>
      <vt:lpstr>Image</vt:lpstr>
      <vt:lpstr>How Trace Gasses Can Change Climate Mark van Roojen 11/15/2022</vt:lpstr>
      <vt:lpstr>How variation in a small percentage of atmospheric gas significantly changes  mean planet temperature:</vt:lpstr>
      <vt:lpstr>Radiant energy obeys an inverse square law: The amount of energy per unit of area is inversely proportional to the square of the distance from the source Chart from NASA at https://www.jpl.nasa.gov/edu/images/activities/inverse_square_law.jpg </vt:lpstr>
      <vt:lpstr>PowerPoint Presentation</vt:lpstr>
      <vt:lpstr>PowerPoint Presentation</vt:lpstr>
      <vt:lpstr>Predicted planetary mean temp.  Save is a measure of the average light intensity at the planet’s surface  α = Albedo = a measure of reflectance  (from American Chemical Society web page at https://www.acs.org/content/acs/en/climatescience/energybalance/predictedplanetarytemperatures.html )</vt:lpstr>
      <vt:lpstr>But that isn’t what we get. Predicted planetary mean temp. vs. actual  Save is a measure of the of the average light intensity at the planet’s surface.  α = Albedo = a measure of reflectance  (from American Chemical Society web page at https://www.acs.org/content/acs/en/climatescience/energybalance/predictedplanetarytemperatures.html )</vt:lpstr>
      <vt:lpstr>Something has been left out and that is the effects of having an atmosphere. Save is a measure of the of the average light intensity at the planet’s surface.  α = Albedo = a measure of reflectance  (from American Chemical Society web page at https://www.acs.org/content/acs/en/climatescience/energybalance/predictedplanetarytemperatures.html )</vt:lpstr>
      <vt:lpstr>Black Body Radiation: Oversimplified Explanation – no atmosphere</vt:lpstr>
      <vt:lpstr>Oversimplified Explanation – atmosphere added</vt:lpstr>
      <vt:lpstr>Predicted planetary mean temp. vs. actual  Save is a measure of the intensity of the average light intensity  α = Albedo = a measure of reflectance  (from American Chemical Society web page at https://www.acs.org/content/acs/en/climatescience/energybalance/predictedplanetarytemperatures.html )</vt:lpstr>
      <vt:lpstr>When a planet’s average temperature is stable the amount coming in and the amount going out as radiation from all sources will be equal. Information presented here and the basic idea of the graphic presentation is taken from Kevin E. Trenberth, John T. Fasullo, and Jeffrey Kiehl, EARTH’S GLOBAL ENERGY BUDGET, Bulletin of the American Meteorological Society (March 2009) https://doi.org/10.1175/2008BAMS2634.1 There is a similar image from NASA at https://www.nasa.gov/sites/default/files/thumbnails/image/ceres-poster-011-v2.jpg </vt:lpstr>
      <vt:lpstr>Energy leaving the Earth as radiation comes from both the surface and the atmosphere.  Information presented here and the basic idea of the graphic presentation is taken from Kevin E. Trenberth, John T. Fasullo, and Jeffrey Kiehl, EARTH’S GLOBAL ENERGY BUDGET, Bulletin of the American Meteorological Society (March 2009) https://doi.org/10.1175/2008BAMS2634.1 There is a similar image from NASA at https://www.nasa.gov/sites/default/files/thumbnails/image/ceres-poster-011-v2.jpg </vt:lpstr>
      <vt:lpstr>Note that much of the energy radiating back out from the earth is either absorbed or reflected back by the atmosphere.  Information presented here and the basic idea of the graphic presentation is taken from Kevin E. Trenberth, John T. Fasullo, and Jeffrey Kiehl, EARTH’S GLOBAL ENERGY BUDGET, Bulletin of the American Meteorological Society (March 2009) https://doi.org/10.1175/2008BAMS2634.1 There is a similar image from NASA at https://www.nasa.gov/sites/default/files/thumbnails/image/ceres-poster-011-v2.jpg </vt:lpstr>
      <vt:lpstr>Earth’s Atmosphere</vt:lpstr>
      <vt:lpstr>Atmospheric Transparency/Opacity Grey areas represent wavelengths at which atmosphere is more transparent Public Domain, https://commons.wikimedia.org/w/index.php?curid=34818020 (US Navy generated image converted to black &amp; white)</vt:lpstr>
      <vt:lpstr>Image from  from NASA page at https://earthobservatory.nasa.gov/Features/EnergyBalance. They write: “The absorption patterns of water vapor (blue peaks) and carbon dioxide (pink peaks) overlap in some wavelengths. Carbon dioxide is not as strong a greenhouse gas as water vapor, but it absorbs energy in wavelengths (12-15 micrometers) that water vapor does not, partially closing the “window” through which heat radiated by the surface would normally escape to space.” They say they adapted an image from Robert Rhode. </vt:lpstr>
      <vt:lpstr>Other gasses besides CO2 and water vapor also matter. This figure was prepared by Robert A. Rohde for the Global Warming Art project and made available under the Creative Commons CC0 1.0 Universal Public Domain Dedication. It was downloaded on Nov 18, 2022 from  https://commons.wikimedia.org/wiki/File:Atmospheric_Transmission.svg </vt:lpstr>
      <vt:lpstr>Correlation between observed average global temperature and CO2 concentration Blue = below average &amp; red = above average temps Chart from US Government website, https://www.globalchange.gov/browse/multimedia/global-temperature-and-carbon-dioxide (figure updated from Global Climate Change Impacts in the United States, Thomas R. Karl, Jerry M. Melillo, and Thomas C. Peterson, (eds.). Cambridge University Press, 2009.)</vt:lpstr>
      <vt:lpstr>Atmospheric CO2 Concentrations and Annual Emissions over time. Chart from US Government website, https://www.climate.gov/media/14596 (NOAA Climate.gov graph, adapted from original by Dr. Howard Diamond (NOAA ARL). Atmospheric CO2 data from NOAA and ETHZ. CO2 emissions data from Our World in Data and the Global Carbon Project.)</vt:lpstr>
      <vt:lpstr>Carbon Cycle Schema Information and basic organizing idea of chart from David Bice, Professors of Geosciences, College of Earth and Mineral Science, The Pennsylvania State University (© Penn State University licensed under CC BY-NC-SA 4.0), found at https://www.e-education.psu.edu/earth103/node/1019 on 9/17/2020</vt:lpstr>
      <vt:lpstr>2021 temperatures compared to average of 1981 to 2010 Image from  set of images available for public use at climate.gov. This one is at: https://www.climate.gov/data/Temperature--Yearly--Difference-from-average--Global/03-broadcast/Temperature--Yearly--Difference-from-average--Global--2021-00-00--broadcast.png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106, Section 250 – Sixth Live Lecture – Climate Change and Agriculture (among other things)</dc:title>
  <dc:creator>Mark van Roojen</dc:creator>
  <cp:lastModifiedBy>Mark van Roojen</cp:lastModifiedBy>
  <cp:revision>65</cp:revision>
  <dcterms:created xsi:type="dcterms:W3CDTF">2020-09-09T14:20:07Z</dcterms:created>
  <dcterms:modified xsi:type="dcterms:W3CDTF">2022-11-18T17:02:15Z</dcterms:modified>
</cp:coreProperties>
</file>