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6" r:id="rId3"/>
    <p:sldId id="270" r:id="rId4"/>
    <p:sldId id="267" r:id="rId5"/>
    <p:sldId id="268" r:id="rId6"/>
    <p:sldId id="271" r:id="rId7"/>
    <p:sldId id="272" r:id="rId8"/>
    <p:sldId id="273" r:id="rId9"/>
    <p:sldId id="27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0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DB1018-497D-4BF8-A561-EFBDC1B62896}"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B1018-497D-4BF8-A561-EFBDC1B62896}"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B1018-497D-4BF8-A561-EFBDC1B62896}"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B1018-497D-4BF8-A561-EFBDC1B62896}"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B1018-497D-4BF8-A561-EFBDC1B62896}"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DB1018-497D-4BF8-A561-EFBDC1B62896}"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DB1018-497D-4BF8-A561-EFBDC1B62896}" type="datetimeFigureOut">
              <a:rPr lang="en-US" smtClean="0"/>
              <a:pPr/>
              <a:t>10/5/2015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DB1018-497D-4BF8-A561-EFBDC1B62896}" type="datetimeFigureOut">
              <a:rPr lang="en-US" smtClean="0"/>
              <a:pPr/>
              <a:t>10/5/2015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B1018-497D-4BF8-A561-EFBDC1B62896}" type="datetimeFigureOut">
              <a:rPr lang="en-US" smtClean="0"/>
              <a:pPr/>
              <a:t>10/5/2015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B1018-497D-4BF8-A561-EFBDC1B62896}"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B1018-497D-4BF8-A561-EFBDC1B62896}"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65462-A333-43E3-BD81-DB263CEC32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B1018-497D-4BF8-A561-EFBDC1B62896}" type="datetimeFigureOut">
              <a:rPr lang="en-US" smtClean="0"/>
              <a:pPr/>
              <a:t>10/5/2015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65462-A333-43E3-BD81-DB263CEC32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 Grading Center of gravity at 86/87</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 should do X, Y and Z, in relation to resource shortages and famines.</a:t>
            </a:r>
          </a:p>
          <a:p>
            <a:r>
              <a:rPr lang="en-US" dirty="0" smtClean="0"/>
              <a:t>Example NP: When people’s lives are at risk we have an obligation to save as many as we can without seriously harming others.</a:t>
            </a:r>
          </a:p>
          <a:p>
            <a:r>
              <a:rPr lang="en-US" dirty="0" smtClean="0"/>
              <a:t>Peoples lives are at risk from famine. Doing X, Y and Z will enable us to save as many lives as we can without seriously harming others.  We can see this if we examine this circumstance where X and Y saved lives.  And in this other case Z helped as well.  Furthermore we have the resources to fund X, Y and Z without great cost because . . .</a:t>
            </a:r>
          </a:p>
          <a:p>
            <a:r>
              <a:rPr lang="en-US" dirty="0" smtClean="0"/>
              <a:t>The normative principle in the second section makes sense to adopt because  . . .</a:t>
            </a:r>
            <a:endParaRPr lang="en-US" dirty="0"/>
          </a:p>
        </p:txBody>
      </p:sp>
    </p:spTree>
    <p:extLst>
      <p:ext uri="{BB962C8B-B14F-4D97-AF65-F5344CB8AC3E}">
        <p14:creationId xmlns:p14="http://schemas.microsoft.com/office/powerpoint/2010/main" val="3317859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Grading</a:t>
            </a:r>
            <a:endParaRPr lang="en-US" dirty="0"/>
          </a:p>
        </p:txBody>
      </p:sp>
      <p:sp>
        <p:nvSpPr>
          <p:cNvPr id="3" name="Content Placeholder 2"/>
          <p:cNvSpPr>
            <a:spLocks noGrp="1"/>
          </p:cNvSpPr>
          <p:nvPr>
            <p:ph idx="1"/>
          </p:nvPr>
        </p:nvSpPr>
        <p:spPr/>
        <p:txBody>
          <a:bodyPr>
            <a:normAutofit lnSpcReduction="10000"/>
          </a:bodyPr>
          <a:lstStyle/>
          <a:p>
            <a:r>
              <a:rPr lang="en-US" dirty="0" smtClean="0"/>
              <a:t>A test which does each of the four things we ask adequately will be roughly on the line between a B and a B+.  (86-87 points).</a:t>
            </a:r>
          </a:p>
          <a:p>
            <a:r>
              <a:rPr lang="en-US" dirty="0" smtClean="0"/>
              <a:t>Papers that don’t do some of these well will lose points for that (though these can be offset by gains from doing other things especially well.</a:t>
            </a:r>
          </a:p>
          <a:p>
            <a:r>
              <a:rPr lang="en-US" dirty="0" smtClean="0"/>
              <a:t>Tests which do especially well at some of these tasks will gain points.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Consequentialist Exam</a:t>
            </a:r>
            <a:endParaRPr lang="en-US" dirty="0"/>
          </a:p>
        </p:txBody>
      </p:sp>
      <p:sp>
        <p:nvSpPr>
          <p:cNvPr id="4" name="Content Placeholder 2"/>
          <p:cNvSpPr>
            <a:spLocks noGrp="1"/>
          </p:cNvSpPr>
          <p:nvPr>
            <p:ph idx="1"/>
          </p:nvPr>
        </p:nvSpPr>
        <p:spPr/>
        <p:txBody>
          <a:bodyPr>
            <a:normAutofit fontScale="85000" lnSpcReduction="10000"/>
          </a:bodyPr>
          <a:lstStyle/>
          <a:p>
            <a:r>
              <a:rPr lang="en-US" dirty="0"/>
              <a:t>1</a:t>
            </a:r>
            <a:r>
              <a:rPr lang="en-US" dirty="0" smtClean="0"/>
              <a:t>. </a:t>
            </a:r>
            <a:r>
              <a:rPr lang="en-US" dirty="0" smtClean="0"/>
              <a:t>State thesis</a:t>
            </a:r>
            <a:r>
              <a:rPr lang="en-US" dirty="0" smtClean="0"/>
              <a:t>. (This is your conclusion about what we should do.)</a:t>
            </a:r>
            <a:endParaRPr lang="en-US" dirty="0" smtClean="0"/>
          </a:p>
          <a:p>
            <a:r>
              <a:rPr lang="en-US" dirty="0"/>
              <a:t>2</a:t>
            </a:r>
            <a:r>
              <a:rPr lang="en-US" dirty="0" smtClean="0"/>
              <a:t>. </a:t>
            </a:r>
            <a:r>
              <a:rPr lang="en-US" dirty="0" smtClean="0"/>
              <a:t>State and explain consequentialist normative principle </a:t>
            </a:r>
            <a:r>
              <a:rPr lang="en-US" dirty="0" smtClean="0"/>
              <a:t>(“We should act so that the overall consequences of our actions are as good as they can </a:t>
            </a:r>
            <a:r>
              <a:rPr lang="en-US" dirty="0" err="1" smtClean="0"/>
              <a:t>begiven</a:t>
            </a:r>
            <a:r>
              <a:rPr lang="en-US" dirty="0" smtClean="0"/>
              <a:t> our alternatives,” or whatever)and explain what </a:t>
            </a:r>
            <a:r>
              <a:rPr lang="en-US" dirty="0" smtClean="0"/>
              <a:t>things make for better and worse consequences.</a:t>
            </a:r>
          </a:p>
          <a:p>
            <a:r>
              <a:rPr lang="en-US" dirty="0"/>
              <a:t>3</a:t>
            </a:r>
            <a:r>
              <a:rPr lang="en-US" dirty="0" smtClean="0"/>
              <a:t>. </a:t>
            </a:r>
            <a:r>
              <a:rPr lang="en-US" dirty="0" smtClean="0"/>
              <a:t>Present empirical facts to show that the likely consequences of the actions proposed in the thesis are </a:t>
            </a:r>
            <a:r>
              <a:rPr lang="en-US" dirty="0" smtClean="0"/>
              <a:t>better </a:t>
            </a:r>
            <a:r>
              <a:rPr lang="en-US" dirty="0" smtClean="0"/>
              <a:t>than the consequences of the </a:t>
            </a:r>
            <a:r>
              <a:rPr lang="en-US" dirty="0" smtClean="0"/>
              <a:t>alternatives.</a:t>
            </a:r>
            <a:endParaRPr lang="en-US" dirty="0" smtClean="0"/>
          </a:p>
          <a:p>
            <a:r>
              <a:rPr lang="en-US" dirty="0"/>
              <a:t>4</a:t>
            </a:r>
            <a:r>
              <a:rPr lang="en-US" dirty="0" smtClean="0"/>
              <a:t>. </a:t>
            </a:r>
            <a:r>
              <a:rPr lang="en-US" dirty="0" smtClean="0"/>
              <a:t>Defend your </a:t>
            </a:r>
            <a:r>
              <a:rPr lang="en-US" dirty="0" smtClean="0"/>
              <a:t>Consequentialist Normative </a:t>
            </a:r>
            <a:r>
              <a:rPr lang="en-US" dirty="0" smtClean="0"/>
              <a:t>Principle.</a:t>
            </a:r>
            <a:endParaRPr lang="en-US" dirty="0"/>
          </a:p>
        </p:txBody>
      </p:sp>
    </p:spTree>
    <p:extLst>
      <p:ext uri="{BB962C8B-B14F-4D97-AF65-F5344CB8AC3E}">
        <p14:creationId xmlns:p14="http://schemas.microsoft.com/office/powerpoint/2010/main" val="1306427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Nonconsequentialist</a:t>
            </a:r>
            <a:r>
              <a:rPr lang="en-US" dirty="0" smtClean="0"/>
              <a:t> Exam</a:t>
            </a:r>
            <a:endParaRPr lang="en-US" dirty="0"/>
          </a:p>
        </p:txBody>
      </p:sp>
      <p:sp>
        <p:nvSpPr>
          <p:cNvPr id="3" name="Content Placeholder 2"/>
          <p:cNvSpPr>
            <a:spLocks noGrp="1"/>
          </p:cNvSpPr>
          <p:nvPr>
            <p:ph idx="1"/>
          </p:nvPr>
        </p:nvSpPr>
        <p:spPr/>
        <p:txBody>
          <a:bodyPr>
            <a:normAutofit fontScale="85000" lnSpcReduction="20000"/>
          </a:bodyPr>
          <a:lstStyle/>
          <a:p>
            <a:pPr lvl="0"/>
            <a:r>
              <a:rPr lang="en-US" sz="3000" dirty="0">
                <a:solidFill>
                  <a:prstClr val="black"/>
                </a:solidFill>
              </a:rPr>
              <a:t>1</a:t>
            </a:r>
            <a:r>
              <a:rPr lang="en-US" sz="3000" dirty="0" smtClean="0">
                <a:solidFill>
                  <a:prstClr val="black"/>
                </a:solidFill>
              </a:rPr>
              <a:t>. </a:t>
            </a:r>
            <a:r>
              <a:rPr lang="en-US" sz="3000" dirty="0">
                <a:solidFill>
                  <a:prstClr val="black"/>
                </a:solidFill>
              </a:rPr>
              <a:t>State thesis</a:t>
            </a:r>
            <a:r>
              <a:rPr lang="en-US" sz="3000" dirty="0" smtClean="0">
                <a:solidFill>
                  <a:prstClr val="black"/>
                </a:solidFill>
              </a:rPr>
              <a:t>. (This is your conclusion about what we should do.)</a:t>
            </a:r>
            <a:endParaRPr lang="en-US" sz="3000" dirty="0">
              <a:solidFill>
                <a:prstClr val="black"/>
              </a:solidFill>
            </a:endParaRPr>
          </a:p>
          <a:p>
            <a:pPr lvl="0"/>
            <a:r>
              <a:rPr lang="en-US" sz="3000" dirty="0">
                <a:solidFill>
                  <a:prstClr val="black"/>
                </a:solidFill>
              </a:rPr>
              <a:t>2</a:t>
            </a:r>
            <a:r>
              <a:rPr lang="en-US" sz="3000" dirty="0" smtClean="0">
                <a:solidFill>
                  <a:prstClr val="black"/>
                </a:solidFill>
              </a:rPr>
              <a:t>. </a:t>
            </a:r>
            <a:r>
              <a:rPr lang="en-US" sz="3000" dirty="0">
                <a:solidFill>
                  <a:prstClr val="black"/>
                </a:solidFill>
              </a:rPr>
              <a:t>State and explain your normative principle</a:t>
            </a:r>
            <a:r>
              <a:rPr lang="en-US" sz="3000" dirty="0" smtClean="0">
                <a:solidFill>
                  <a:prstClr val="black"/>
                </a:solidFill>
              </a:rPr>
              <a:t>. (There are lots of possible </a:t>
            </a:r>
            <a:r>
              <a:rPr lang="en-US" sz="3000" dirty="0" err="1" smtClean="0">
                <a:solidFill>
                  <a:prstClr val="black"/>
                </a:solidFill>
              </a:rPr>
              <a:t>nonconsequentialist</a:t>
            </a:r>
            <a:r>
              <a:rPr lang="en-US" sz="3000" dirty="0" smtClean="0">
                <a:solidFill>
                  <a:prstClr val="black"/>
                </a:solidFill>
              </a:rPr>
              <a:t> principles you might use.)</a:t>
            </a:r>
            <a:endParaRPr lang="en-US" sz="3000" dirty="0">
              <a:solidFill>
                <a:prstClr val="black"/>
              </a:solidFill>
            </a:endParaRPr>
          </a:p>
          <a:p>
            <a:pPr lvl="0"/>
            <a:r>
              <a:rPr lang="en-US" sz="3000" dirty="0">
                <a:solidFill>
                  <a:prstClr val="black"/>
                </a:solidFill>
              </a:rPr>
              <a:t>3</a:t>
            </a:r>
            <a:r>
              <a:rPr lang="en-US" sz="3000" dirty="0" smtClean="0">
                <a:solidFill>
                  <a:prstClr val="black"/>
                </a:solidFill>
              </a:rPr>
              <a:t>. </a:t>
            </a:r>
            <a:r>
              <a:rPr lang="en-US" sz="3000" dirty="0">
                <a:solidFill>
                  <a:prstClr val="black"/>
                </a:solidFill>
              </a:rPr>
              <a:t>Present empirical facts to show that policies you advocate will meet the standards set by your normative principle. (For example if your NP is “Don’t </a:t>
            </a:r>
            <a:r>
              <a:rPr lang="en-US" sz="3000" dirty="0">
                <a:solidFill>
                  <a:prstClr val="black"/>
                </a:solidFill>
              </a:rPr>
              <a:t>k</a:t>
            </a:r>
            <a:r>
              <a:rPr lang="en-US" sz="3000" dirty="0" smtClean="0">
                <a:solidFill>
                  <a:prstClr val="black"/>
                </a:solidFill>
              </a:rPr>
              <a:t>ill people,” </a:t>
            </a:r>
            <a:r>
              <a:rPr lang="en-US" sz="3000" dirty="0">
                <a:solidFill>
                  <a:prstClr val="black"/>
                </a:solidFill>
              </a:rPr>
              <a:t>show that the policies you advocate are necessary to avoid or minimizing killings by the people who should adopt the policy.)</a:t>
            </a:r>
          </a:p>
          <a:p>
            <a:pPr lvl="0"/>
            <a:r>
              <a:rPr lang="en-US" sz="3000" dirty="0">
                <a:solidFill>
                  <a:prstClr val="black"/>
                </a:solidFill>
              </a:rPr>
              <a:t>4</a:t>
            </a:r>
            <a:r>
              <a:rPr lang="en-US" sz="3000" dirty="0" smtClean="0">
                <a:solidFill>
                  <a:prstClr val="black"/>
                </a:solidFill>
              </a:rPr>
              <a:t>. </a:t>
            </a:r>
            <a:r>
              <a:rPr lang="en-US" sz="3000" dirty="0">
                <a:solidFill>
                  <a:prstClr val="black"/>
                </a:solidFill>
              </a:rPr>
              <a:t>Defend your </a:t>
            </a:r>
            <a:r>
              <a:rPr lang="en-US" sz="3000" dirty="0" smtClean="0">
                <a:solidFill>
                  <a:prstClr val="black"/>
                </a:solidFill>
              </a:rPr>
              <a:t>Normative Principles. (That’s the principles you gave in section 2.)</a:t>
            </a:r>
            <a:endParaRPr lang="en-US" dirty="0"/>
          </a:p>
        </p:txBody>
      </p:sp>
    </p:spTree>
    <p:extLst>
      <p:ext uri="{BB962C8B-B14F-4D97-AF65-F5344CB8AC3E}">
        <p14:creationId xmlns:p14="http://schemas.microsoft.com/office/powerpoint/2010/main" val="3747794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a perfectly OK thesis &amp; ways to make it better than OK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Thesis says that we </a:t>
            </a:r>
            <a:r>
              <a:rPr lang="en-US" dirty="0" smtClean="0"/>
              <a:t>should (not) </a:t>
            </a:r>
            <a:r>
              <a:rPr lang="en-US" dirty="0" smtClean="0"/>
              <a:t>promote and fund immediate famine assistance, developmental assistance and population control programs. (with support for each of these in section 3). You need not favor all 3 or any of these – this is just an example.</a:t>
            </a:r>
          </a:p>
          <a:p>
            <a:r>
              <a:rPr lang="en-US" dirty="0" smtClean="0"/>
              <a:t>Ways to do better than this:</a:t>
            </a:r>
          </a:p>
          <a:p>
            <a:pPr lvl="1"/>
            <a:r>
              <a:rPr lang="en-US" dirty="0" smtClean="0"/>
              <a:t>Be more specific about what kind of  developmental, population and/or population programs you </a:t>
            </a:r>
            <a:r>
              <a:rPr lang="en-US" dirty="0" smtClean="0"/>
              <a:t>favor or disfavor.</a:t>
            </a:r>
            <a:endParaRPr lang="en-US" dirty="0" smtClean="0"/>
          </a:p>
          <a:p>
            <a:pPr lvl="1"/>
            <a:r>
              <a:rPr lang="en-US" dirty="0" smtClean="0"/>
              <a:t>Come up with something that you think will work that goes beyond these suggestions and comes up with a new kind of policy or program not discussed.</a:t>
            </a:r>
          </a:p>
          <a:p>
            <a:pPr marL="457200" lvl="1"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do better than OK on a NP</a:t>
            </a:r>
            <a:endParaRPr lang="en-US" dirty="0"/>
          </a:p>
        </p:txBody>
      </p:sp>
      <p:sp>
        <p:nvSpPr>
          <p:cNvPr id="3" name="Content Placeholder 2"/>
          <p:cNvSpPr>
            <a:spLocks noGrp="1"/>
          </p:cNvSpPr>
          <p:nvPr>
            <p:ph idx="1"/>
          </p:nvPr>
        </p:nvSpPr>
        <p:spPr/>
        <p:txBody>
          <a:bodyPr/>
          <a:lstStyle/>
          <a:p>
            <a:r>
              <a:rPr lang="en-US" dirty="0" smtClean="0"/>
              <a:t>Use an original NP of your own or a modified version borrowed from </a:t>
            </a:r>
            <a:r>
              <a:rPr lang="en-US" dirty="0" smtClean="0"/>
              <a:t>someone we read, or even find one you </a:t>
            </a:r>
            <a:r>
              <a:rPr lang="en-US" dirty="0" smtClean="0"/>
              <a:t>like that someone</a:t>
            </a:r>
            <a:r>
              <a:rPr lang="en-US" dirty="0" smtClean="0"/>
              <a:t> </a:t>
            </a:r>
            <a:r>
              <a:rPr lang="en-US" dirty="0" smtClean="0"/>
              <a:t>not on the reading </a:t>
            </a:r>
            <a:r>
              <a:rPr lang="en-US" dirty="0" smtClean="0"/>
              <a:t>list thinks is plausible.</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Way to make section 3 better than OK.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Include </a:t>
            </a:r>
            <a:r>
              <a:rPr lang="en-US" u="sng" dirty="0" smtClean="0"/>
              <a:t>lots</a:t>
            </a:r>
            <a:r>
              <a:rPr lang="en-US" dirty="0" smtClean="0"/>
              <a:t> of evidence that your suggestions will do what your normative principle says we should do.</a:t>
            </a:r>
          </a:p>
          <a:p>
            <a:r>
              <a:rPr lang="en-US" dirty="0" smtClean="0"/>
              <a:t>Show that you’ve done some work looking into policies that may or may not work and explain why they will or won’t.</a:t>
            </a:r>
          </a:p>
          <a:p>
            <a:r>
              <a:rPr lang="en-US" dirty="0" smtClean="0"/>
              <a:t>Generally if your thesis is more specific your facts here will need to be more specific and this will then require additional detail here that makes your third section better as well.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Ways to do especially well at the fourth task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Present the reasons for adopting your NP in an especially clear way.</a:t>
            </a:r>
          </a:p>
          <a:p>
            <a:r>
              <a:rPr lang="en-US" dirty="0" smtClean="0"/>
              <a:t>Have an original argument for your NP.</a:t>
            </a:r>
          </a:p>
          <a:p>
            <a:r>
              <a:rPr lang="en-US" dirty="0" smtClean="0"/>
              <a:t>Use especially clever and persuasive examples to support your NP (like Singer does with the drowning child but doing something like that that’s original to you).</a:t>
            </a:r>
          </a:p>
          <a:p>
            <a:r>
              <a:rPr lang="en-US" dirty="0" smtClean="0"/>
              <a:t>Do a nice job explaining and developing some of the ideas used by one of the moral theorists we read to defend your normative principles.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745</Words>
  <Application>Microsoft Office PowerPoint</Application>
  <PresentationFormat>On-screen Show (4:3)</PresentationFormat>
  <Paragraphs>35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Exam Grading Center of gravity at 86/87</vt:lpstr>
      <vt:lpstr>Default Grading</vt:lpstr>
      <vt:lpstr>Consequentialist Exam</vt:lpstr>
      <vt:lpstr>Nonconsequentialist Exam</vt:lpstr>
      <vt:lpstr>Example of a perfectly OK thesis &amp; ways to make it better than OK</vt:lpstr>
      <vt:lpstr>Ways to do better than OK on a NP</vt:lpstr>
      <vt:lpstr>Way to make section 3 better than OK.</vt:lpstr>
      <vt:lpstr>Ways to do especially well at the fourth task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should you do in the car crash/lunch date scenario?</dc:title>
  <dc:creator>Mark</dc:creator>
  <cp:lastModifiedBy>Mark van Roojen</cp:lastModifiedBy>
  <cp:revision>15</cp:revision>
  <dcterms:created xsi:type="dcterms:W3CDTF">2010-09-27T20:26:59Z</dcterms:created>
  <dcterms:modified xsi:type="dcterms:W3CDTF">2015-10-05T14:26:58Z</dcterms:modified>
</cp:coreProperties>
</file>